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vnd.openxmlformats-officedocument.vmlDrawing" Extension="vml"/>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spreadsheetml.sheet" PartName="/ppt/embeddings/Microsoft_Excel_Sheet3.xlsx"/>
  <Override ContentType="application/vnd.openxmlformats-officedocument.spreadsheetml.sheet" PartName="/ppt/embeddings/Microsoft_Excel_Sheet2.xlsx"/>
  <Override ContentType="application/vnd.openxmlformats-officedocument.spreadsheetml.sheet" PartName="/ppt/embeddings/Microsoft_Excel_Sheet1.xlsx"/>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6858000" cx="9906000"/>
  <p:notesSz cx="6858000" cy="9144000"/>
  <p:embeddedFontLst>
    <p:embeddedFont>
      <p:font typeface="Montserrat SemiBold"/>
      <p:regular r:id="rId90"/>
      <p:bold r:id="rId91"/>
      <p:italic r:id="rId92"/>
      <p:boldItalic r:id="rId93"/>
    </p:embeddedFont>
    <p:embeddedFont>
      <p:font typeface="Montserrat Black"/>
      <p:bold r:id="rId94"/>
      <p:boldItalic r:id="rId95"/>
    </p:embeddedFont>
    <p:embeddedFont>
      <p:font typeface="Montserrat"/>
      <p:regular r:id="rId96"/>
      <p:bold r:id="rId97"/>
      <p:italic r:id="rId98"/>
      <p:boldItalic r:id="rId99"/>
    </p:embeddedFont>
    <p:embeddedFont>
      <p:font typeface="Montserrat Medium"/>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4" roundtripDataSignature="AMtx7mhP75kqlJ2wdob7IjMCjYbbigoK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7EB1E6-1C07-43BC-AE3C-5B278AC63936}">
  <a:tblStyle styleId="{A67EB1E6-1C07-43BC-AE3C-5B278AC6393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9F878A8-7050-4373-9EF1-1CA0764EED00}"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customschemas.google.com/relationships/presentationmetadata" Target="meta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MontserratMedium-boldItalic.fntdata"/><Relationship Id="rId102" Type="http://schemas.openxmlformats.org/officeDocument/2006/relationships/font" Target="fonts/MontserratMedium-italic.fntdata"/><Relationship Id="rId101" Type="http://schemas.openxmlformats.org/officeDocument/2006/relationships/font" Target="fonts/MontserratMedium-bold.fntdata"/><Relationship Id="rId100" Type="http://schemas.openxmlformats.org/officeDocument/2006/relationships/font" Target="fonts/MontserratMedium-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ontserratBlack-boldItalic.fntdata"/><Relationship Id="rId94" Type="http://schemas.openxmlformats.org/officeDocument/2006/relationships/font" Target="fonts/MontserratBlack-bold.fntdata"/><Relationship Id="rId97" Type="http://schemas.openxmlformats.org/officeDocument/2006/relationships/font" Target="fonts/Montserrat-bold.fntdata"/><Relationship Id="rId96" Type="http://schemas.openxmlformats.org/officeDocument/2006/relationships/font" Target="fonts/Montserrat-regular.fntdata"/><Relationship Id="rId11" Type="http://schemas.openxmlformats.org/officeDocument/2006/relationships/slide" Target="slides/slide6.xml"/><Relationship Id="rId99" Type="http://schemas.openxmlformats.org/officeDocument/2006/relationships/font" Target="fonts/Montserrat-boldItalic.fntdata"/><Relationship Id="rId10" Type="http://schemas.openxmlformats.org/officeDocument/2006/relationships/slide" Target="slides/slide5.xml"/><Relationship Id="rId98"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MontserratSemiBold-bold.fntdata"/><Relationship Id="rId90" Type="http://schemas.openxmlformats.org/officeDocument/2006/relationships/font" Target="fonts/MontserratSemiBold-regular.fntdata"/><Relationship Id="rId93" Type="http://schemas.openxmlformats.org/officeDocument/2006/relationships/font" Target="fonts/MontserratSemiBold-boldItalic.fntdata"/><Relationship Id="rId92" Type="http://schemas.openxmlformats.org/officeDocument/2006/relationships/font" Target="fonts/MontserratSemi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1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1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p1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1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1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1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1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1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1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2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p2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2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p2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p2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p2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2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p2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p2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2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3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p3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3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3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p3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p3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p3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p3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p3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p3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9" name="Google Shape;629;p4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p4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0" name="Google Shape;650;p4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0" name="Google Shape;660;p4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0" name="Google Shape;670;p4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4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0" name="Google Shape;690;p4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0" name="Google Shape;700;p4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p4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p4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p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7" name="Google Shape;747;p5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7" name="Google Shape;757;p5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p5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5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2" name="Google Shape;822;p5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3" name="Google Shape;833;p5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4" name="Google Shape;844;p5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4" name="Google Shape;854;p5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0" name="Google Shape;860;p5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0" name="Google Shape;870;p5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6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7" name="Google Shape;897;p6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9" name="Google Shape;909;p6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9" name="Google Shape;919;p6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1" name="Google Shape;931;p6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1" name="Google Shape;941;p6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1" name="Google Shape;951;p6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4" name="Google Shape;964;p6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7" name="Google Shape;977;p6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7" name="Google Shape;987;p7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p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9" name="Google Shape;999;p10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1" name="Google Shape;1011;p10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3" name="Google Shape;1023;p10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5" name="Google Shape;1035;p7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9" name="Google Shape;1049;p7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1" name="Google Shape;1061;p7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1" name="Google Shape;1071;p7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1" name="Google Shape;1081;p80: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1" name="Google Shape;1091;p81: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1" name="Google Shape;1101;p82: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8: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1" name="Google Shape;1111;p83: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1" name="Google Shape;1121;p105: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1" name="Google Shape;1131;p84: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p106: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1" name="Google Shape;1141;p107: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9:notes"/>
          <p:cNvSpPr/>
          <p:nvPr>
            <p:ph idx="2" type="sldImg"/>
          </p:nvPr>
        </p:nvSpPr>
        <p:spPr>
          <a:xfrm>
            <a:off x="1200150" y="1143000"/>
            <a:ext cx="44577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86"/>
          <p:cNvSpPr txBox="1"/>
          <p:nvPr>
            <p:ph type="title"/>
          </p:nvPr>
        </p:nvSpPr>
        <p:spPr>
          <a:xfrm>
            <a:off x="660400" y="609600"/>
            <a:ext cx="6876689"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86"/>
          <p:cNvSpPr txBox="1"/>
          <p:nvPr>
            <p:ph idx="1" type="body"/>
          </p:nvPr>
        </p:nvSpPr>
        <p:spPr>
          <a:xfrm>
            <a:off x="660399" y="2160590"/>
            <a:ext cx="6876690"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9" name="Google Shape;29;p86"/>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86"/>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6"/>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3" name="Shape 93"/>
        <p:cNvGrpSpPr/>
        <p:nvPr/>
      </p:nvGrpSpPr>
      <p:grpSpPr>
        <a:xfrm>
          <a:off x="0" y="0"/>
          <a:ext cx="0" cy="0"/>
          <a:chOff x="0" y="0"/>
          <a:chExt cx="0" cy="0"/>
        </a:xfrm>
      </p:grpSpPr>
      <p:sp>
        <p:nvSpPr>
          <p:cNvPr id="94" name="Google Shape;94;p95"/>
          <p:cNvSpPr txBox="1"/>
          <p:nvPr>
            <p:ph type="title"/>
          </p:nvPr>
        </p:nvSpPr>
        <p:spPr>
          <a:xfrm>
            <a:off x="660399" y="4800600"/>
            <a:ext cx="687669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95"/>
          <p:cNvSpPr/>
          <p:nvPr>
            <p:ph idx="2" type="pic"/>
          </p:nvPr>
        </p:nvSpPr>
        <p:spPr>
          <a:xfrm>
            <a:off x="660399" y="609600"/>
            <a:ext cx="6876690" cy="3845718"/>
          </a:xfrm>
          <a:prstGeom prst="rect">
            <a:avLst/>
          </a:prstGeom>
          <a:noFill/>
          <a:ln>
            <a:noFill/>
          </a:ln>
        </p:spPr>
      </p:sp>
      <p:sp>
        <p:nvSpPr>
          <p:cNvPr id="96" name="Google Shape;96;p95"/>
          <p:cNvSpPr txBox="1"/>
          <p:nvPr>
            <p:ph idx="1" type="body"/>
          </p:nvPr>
        </p:nvSpPr>
        <p:spPr>
          <a:xfrm>
            <a:off x="660399" y="5367338"/>
            <a:ext cx="6876690"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7" name="Google Shape;97;p95"/>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95"/>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95"/>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0" name="Shape 100"/>
        <p:cNvGrpSpPr/>
        <p:nvPr/>
      </p:nvGrpSpPr>
      <p:grpSpPr>
        <a:xfrm>
          <a:off x="0" y="0"/>
          <a:ext cx="0" cy="0"/>
          <a:chOff x="0" y="0"/>
          <a:chExt cx="0" cy="0"/>
        </a:xfrm>
      </p:grpSpPr>
      <p:sp>
        <p:nvSpPr>
          <p:cNvPr id="101" name="Google Shape;101;p96"/>
          <p:cNvSpPr txBox="1"/>
          <p:nvPr>
            <p:ph type="title"/>
          </p:nvPr>
        </p:nvSpPr>
        <p:spPr>
          <a:xfrm>
            <a:off x="660400" y="609600"/>
            <a:ext cx="6876690"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96"/>
          <p:cNvSpPr txBox="1"/>
          <p:nvPr>
            <p:ph idx="1" type="body"/>
          </p:nvPr>
        </p:nvSpPr>
        <p:spPr>
          <a:xfrm>
            <a:off x="660400" y="4470400"/>
            <a:ext cx="6876690"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3" name="Google Shape;103;p96"/>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96"/>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96"/>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6" name="Shape 106"/>
        <p:cNvGrpSpPr/>
        <p:nvPr/>
      </p:nvGrpSpPr>
      <p:grpSpPr>
        <a:xfrm>
          <a:off x="0" y="0"/>
          <a:ext cx="0" cy="0"/>
          <a:chOff x="0" y="0"/>
          <a:chExt cx="0" cy="0"/>
        </a:xfrm>
      </p:grpSpPr>
      <p:sp>
        <p:nvSpPr>
          <p:cNvPr id="107" name="Google Shape;107;p97"/>
          <p:cNvSpPr txBox="1"/>
          <p:nvPr>
            <p:ph type="title"/>
          </p:nvPr>
        </p:nvSpPr>
        <p:spPr>
          <a:xfrm>
            <a:off x="839459" y="609600"/>
            <a:ext cx="6578197"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97"/>
          <p:cNvSpPr txBox="1"/>
          <p:nvPr>
            <p:ph idx="1" type="body"/>
          </p:nvPr>
        </p:nvSpPr>
        <p:spPr>
          <a:xfrm>
            <a:off x="1192830" y="3632200"/>
            <a:ext cx="587145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09" name="Google Shape;109;p97"/>
          <p:cNvSpPr txBox="1"/>
          <p:nvPr>
            <p:ph idx="2" type="body"/>
          </p:nvPr>
        </p:nvSpPr>
        <p:spPr>
          <a:xfrm>
            <a:off x="660399" y="4470400"/>
            <a:ext cx="6876691"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0" name="Google Shape;110;p97"/>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97"/>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97"/>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97"/>
          <p:cNvSpPr txBox="1"/>
          <p:nvPr/>
        </p:nvSpPr>
        <p:spPr>
          <a:xfrm>
            <a:off x="522937" y="790378"/>
            <a:ext cx="495429"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4" name="Google Shape;114;p97"/>
          <p:cNvSpPr txBox="1"/>
          <p:nvPr/>
        </p:nvSpPr>
        <p:spPr>
          <a:xfrm>
            <a:off x="7310008" y="2886556"/>
            <a:ext cx="495429"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5" name="Shape 115"/>
        <p:cNvGrpSpPr/>
        <p:nvPr/>
      </p:nvGrpSpPr>
      <p:grpSpPr>
        <a:xfrm>
          <a:off x="0" y="0"/>
          <a:ext cx="0" cy="0"/>
          <a:chOff x="0" y="0"/>
          <a:chExt cx="0" cy="0"/>
        </a:xfrm>
      </p:grpSpPr>
      <p:sp>
        <p:nvSpPr>
          <p:cNvPr id="116" name="Google Shape;116;p98"/>
          <p:cNvSpPr txBox="1"/>
          <p:nvPr>
            <p:ph type="title"/>
          </p:nvPr>
        </p:nvSpPr>
        <p:spPr>
          <a:xfrm>
            <a:off x="660399" y="1931988"/>
            <a:ext cx="6876691"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98"/>
          <p:cNvSpPr txBox="1"/>
          <p:nvPr>
            <p:ph idx="1" type="body"/>
          </p:nvPr>
        </p:nvSpPr>
        <p:spPr>
          <a:xfrm>
            <a:off x="660399" y="4527448"/>
            <a:ext cx="6876691"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8" name="Google Shape;118;p98"/>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98"/>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98"/>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1" name="Shape 121"/>
        <p:cNvGrpSpPr/>
        <p:nvPr/>
      </p:nvGrpSpPr>
      <p:grpSpPr>
        <a:xfrm>
          <a:off x="0" y="0"/>
          <a:ext cx="0" cy="0"/>
          <a:chOff x="0" y="0"/>
          <a:chExt cx="0" cy="0"/>
        </a:xfrm>
      </p:grpSpPr>
      <p:sp>
        <p:nvSpPr>
          <p:cNvPr id="122" name="Google Shape;122;p99"/>
          <p:cNvSpPr txBox="1"/>
          <p:nvPr>
            <p:ph type="title"/>
          </p:nvPr>
        </p:nvSpPr>
        <p:spPr>
          <a:xfrm>
            <a:off x="839459" y="609600"/>
            <a:ext cx="6578197"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99"/>
          <p:cNvSpPr txBox="1"/>
          <p:nvPr>
            <p:ph idx="1" type="body"/>
          </p:nvPr>
        </p:nvSpPr>
        <p:spPr>
          <a:xfrm>
            <a:off x="660397" y="4013200"/>
            <a:ext cx="6876692"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4" name="Google Shape;124;p99"/>
          <p:cNvSpPr txBox="1"/>
          <p:nvPr>
            <p:ph idx="2" type="body"/>
          </p:nvPr>
        </p:nvSpPr>
        <p:spPr>
          <a:xfrm>
            <a:off x="660399" y="4527448"/>
            <a:ext cx="6876691"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5" name="Google Shape;125;p99"/>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99"/>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99"/>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8" name="Google Shape;128;p99"/>
          <p:cNvSpPr txBox="1"/>
          <p:nvPr/>
        </p:nvSpPr>
        <p:spPr>
          <a:xfrm>
            <a:off x="522937" y="790378"/>
            <a:ext cx="495429"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9" name="Google Shape;129;p99"/>
          <p:cNvSpPr txBox="1"/>
          <p:nvPr/>
        </p:nvSpPr>
        <p:spPr>
          <a:xfrm>
            <a:off x="7310008" y="2886556"/>
            <a:ext cx="495429"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0" name="Shape 130"/>
        <p:cNvGrpSpPr/>
        <p:nvPr/>
      </p:nvGrpSpPr>
      <p:grpSpPr>
        <a:xfrm>
          <a:off x="0" y="0"/>
          <a:ext cx="0" cy="0"/>
          <a:chOff x="0" y="0"/>
          <a:chExt cx="0" cy="0"/>
        </a:xfrm>
      </p:grpSpPr>
      <p:sp>
        <p:nvSpPr>
          <p:cNvPr id="131" name="Google Shape;131;p100"/>
          <p:cNvSpPr txBox="1"/>
          <p:nvPr>
            <p:ph type="title"/>
          </p:nvPr>
        </p:nvSpPr>
        <p:spPr>
          <a:xfrm>
            <a:off x="667169" y="609600"/>
            <a:ext cx="6869920"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00"/>
          <p:cNvSpPr txBox="1"/>
          <p:nvPr>
            <p:ph idx="1" type="body"/>
          </p:nvPr>
        </p:nvSpPr>
        <p:spPr>
          <a:xfrm>
            <a:off x="660397" y="4013200"/>
            <a:ext cx="6876692"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3" name="Google Shape;133;p100"/>
          <p:cNvSpPr txBox="1"/>
          <p:nvPr>
            <p:ph idx="2" type="body"/>
          </p:nvPr>
        </p:nvSpPr>
        <p:spPr>
          <a:xfrm>
            <a:off x="660399" y="4527448"/>
            <a:ext cx="6876691"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34" name="Google Shape;134;p100"/>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00"/>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00"/>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01"/>
          <p:cNvSpPr txBox="1"/>
          <p:nvPr>
            <p:ph type="title"/>
          </p:nvPr>
        </p:nvSpPr>
        <p:spPr>
          <a:xfrm rot="5400000">
            <a:off x="4379886" y="2705137"/>
            <a:ext cx="5251451" cy="106038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01"/>
          <p:cNvSpPr txBox="1"/>
          <p:nvPr>
            <p:ph idx="1" type="body"/>
          </p:nvPr>
        </p:nvSpPr>
        <p:spPr>
          <a:xfrm rot="5400000">
            <a:off x="848646" y="421354"/>
            <a:ext cx="5251451" cy="562794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0" name="Google Shape;140;p101"/>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01"/>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01"/>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2" name="Shape 32"/>
        <p:cNvGrpSpPr/>
        <p:nvPr/>
      </p:nvGrpSpPr>
      <p:grpSpPr>
        <a:xfrm>
          <a:off x="0" y="0"/>
          <a:ext cx="0" cy="0"/>
          <a:chOff x="0" y="0"/>
          <a:chExt cx="0" cy="0"/>
        </a:xfrm>
      </p:grpSpPr>
      <p:sp>
        <p:nvSpPr>
          <p:cNvPr id="33" name="Google Shape;33;p87"/>
          <p:cNvSpPr txBox="1"/>
          <p:nvPr>
            <p:ph type="title"/>
          </p:nvPr>
        </p:nvSpPr>
        <p:spPr>
          <a:xfrm>
            <a:off x="660400" y="609600"/>
            <a:ext cx="6876689"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87"/>
          <p:cNvSpPr txBox="1"/>
          <p:nvPr>
            <p:ph idx="1" type="body"/>
          </p:nvPr>
        </p:nvSpPr>
        <p:spPr>
          <a:xfrm rot="5400000">
            <a:off x="2158358" y="662632"/>
            <a:ext cx="3880773" cy="687669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5" name="Google Shape;35;p87"/>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87"/>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7"/>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8" name="Shape 38"/>
        <p:cNvGrpSpPr/>
        <p:nvPr/>
      </p:nvGrpSpPr>
      <p:grpSpPr>
        <a:xfrm>
          <a:off x="0" y="0"/>
          <a:ext cx="0" cy="0"/>
          <a:chOff x="0" y="0"/>
          <a:chExt cx="0" cy="0"/>
        </a:xfrm>
      </p:grpSpPr>
      <p:grpSp>
        <p:nvGrpSpPr>
          <p:cNvPr id="39" name="Google Shape;39;p88"/>
          <p:cNvGrpSpPr/>
          <p:nvPr/>
        </p:nvGrpSpPr>
        <p:grpSpPr>
          <a:xfrm>
            <a:off x="-9171" y="-8468"/>
            <a:ext cx="9933954" cy="6874935"/>
            <a:chOff x="-8466" y="-8468"/>
            <a:chExt cx="9169804" cy="6874935"/>
          </a:xfrm>
        </p:grpSpPr>
        <p:cxnSp>
          <p:nvCxnSpPr>
            <p:cNvPr id="40" name="Google Shape;40;p88"/>
            <p:cNvCxnSpPr/>
            <p:nvPr/>
          </p:nvCxnSpPr>
          <p:spPr>
            <a:xfrm flipH="1" rot="10800000">
              <a:off x="5130830" y="4175605"/>
              <a:ext cx="4022475" cy="2682396"/>
            </a:xfrm>
            <a:prstGeom prst="straightConnector1">
              <a:avLst/>
            </a:prstGeom>
            <a:noFill/>
            <a:ln cap="flat" cmpd="sng" w="9525">
              <a:solidFill>
                <a:srgbClr val="D8D8D8"/>
              </a:solidFill>
              <a:prstDash val="solid"/>
              <a:round/>
              <a:headEnd len="sm" w="sm" type="none"/>
              <a:tailEnd len="sm" w="sm" type="none"/>
            </a:ln>
          </p:spPr>
        </p:cxnSp>
        <p:cxnSp>
          <p:nvCxnSpPr>
            <p:cNvPr id="41" name="Google Shape;41;p88"/>
            <p:cNvCxnSpPr/>
            <p:nvPr/>
          </p:nvCxnSpPr>
          <p:spPr>
            <a:xfrm>
              <a:off x="7042707" y="0"/>
              <a:ext cx="1219200" cy="6858000"/>
            </a:xfrm>
            <a:prstGeom prst="straightConnector1">
              <a:avLst/>
            </a:prstGeom>
            <a:noFill/>
            <a:ln cap="flat" cmpd="sng" w="9525">
              <a:solidFill>
                <a:srgbClr val="BFBFBF"/>
              </a:solidFill>
              <a:prstDash val="solid"/>
              <a:round/>
              <a:headEnd len="sm" w="sm" type="none"/>
              <a:tailEnd len="sm" w="sm" type="none"/>
            </a:ln>
          </p:spPr>
        </p:cxnSp>
        <p:sp>
          <p:nvSpPr>
            <p:cNvPr id="42" name="Google Shape;42;p88"/>
            <p:cNvSpPr/>
            <p:nvPr/>
          </p:nvSpPr>
          <p:spPr>
            <a:xfrm>
              <a:off x="6891896" y="1"/>
              <a:ext cx="2269442" cy="6866466"/>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2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88"/>
            <p:cNvSpPr/>
            <p:nvPr/>
          </p:nvSpPr>
          <p:spPr>
            <a:xfrm>
              <a:off x="7205158" y="-8467"/>
              <a:ext cx="1948147" cy="6866467"/>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88"/>
            <p:cNvSpPr/>
            <p:nvPr/>
          </p:nvSpPr>
          <p:spPr>
            <a:xfrm>
              <a:off x="6637896" y="3920066"/>
              <a:ext cx="2513565" cy="2937933"/>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88"/>
            <p:cNvSpPr/>
            <p:nvPr/>
          </p:nvSpPr>
          <p:spPr>
            <a:xfrm>
              <a:off x="7010429" y="-8467"/>
              <a:ext cx="2142876" cy="6866467"/>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3F7818">
                <a:alpha val="69411"/>
              </a:srgbClr>
            </a:solidFill>
            <a:ln>
              <a:noFill/>
            </a:ln>
          </p:spPr>
        </p:sp>
        <p:sp>
          <p:nvSpPr>
            <p:cNvPr id="46" name="Google Shape;46;p88"/>
            <p:cNvSpPr/>
            <p:nvPr/>
          </p:nvSpPr>
          <p:spPr>
            <a:xfrm>
              <a:off x="8295776" y="-8467"/>
              <a:ext cx="857530" cy="6866467"/>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rgbClr val="BFE471">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88"/>
            <p:cNvSpPr/>
            <p:nvPr/>
          </p:nvSpPr>
          <p:spPr>
            <a:xfrm>
              <a:off x="8077231" y="-8468"/>
              <a:ext cx="1066770" cy="6866467"/>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chemeClr val="accent1">
                <a:alpha val="6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88"/>
            <p:cNvSpPr/>
            <p:nvPr/>
          </p:nvSpPr>
          <p:spPr>
            <a:xfrm>
              <a:off x="8060297" y="4893733"/>
              <a:ext cx="1094086" cy="1964267"/>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88"/>
            <p:cNvSpPr/>
            <p:nvPr/>
          </p:nvSpPr>
          <p:spPr>
            <a:xfrm>
              <a:off x="-8466" y="-8468"/>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84313"/>
              </a:schemeClr>
            </a:solidFill>
            <a:ln>
              <a:noFill/>
            </a:ln>
          </p:spPr>
        </p:sp>
      </p:grpSp>
      <p:sp>
        <p:nvSpPr>
          <p:cNvPr id="50" name="Google Shape;50;p88"/>
          <p:cNvSpPr txBox="1"/>
          <p:nvPr>
            <p:ph type="ctrTitle"/>
          </p:nvPr>
        </p:nvSpPr>
        <p:spPr>
          <a:xfrm>
            <a:off x="1224812" y="2404534"/>
            <a:ext cx="6312279"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8"/>
          <p:cNvSpPr txBox="1"/>
          <p:nvPr>
            <p:ph idx="1" type="subTitle"/>
          </p:nvPr>
        </p:nvSpPr>
        <p:spPr>
          <a:xfrm>
            <a:off x="1224812" y="4050835"/>
            <a:ext cx="6312279"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52" name="Google Shape;52;p88"/>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8"/>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8"/>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89"/>
          <p:cNvSpPr txBox="1"/>
          <p:nvPr>
            <p:ph type="title"/>
          </p:nvPr>
        </p:nvSpPr>
        <p:spPr>
          <a:xfrm>
            <a:off x="660399" y="2700869"/>
            <a:ext cx="6876691"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9"/>
          <p:cNvSpPr txBox="1"/>
          <p:nvPr>
            <p:ph idx="1" type="body"/>
          </p:nvPr>
        </p:nvSpPr>
        <p:spPr>
          <a:xfrm>
            <a:off x="660399" y="4527448"/>
            <a:ext cx="6876691"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58" name="Google Shape;58;p89"/>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9"/>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9"/>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 name="Shape 61"/>
        <p:cNvGrpSpPr/>
        <p:nvPr/>
      </p:nvGrpSpPr>
      <p:grpSpPr>
        <a:xfrm>
          <a:off x="0" y="0"/>
          <a:ext cx="0" cy="0"/>
          <a:chOff x="0" y="0"/>
          <a:chExt cx="0" cy="0"/>
        </a:xfrm>
      </p:grpSpPr>
      <p:sp>
        <p:nvSpPr>
          <p:cNvPr id="62" name="Google Shape;62;p90"/>
          <p:cNvSpPr txBox="1"/>
          <p:nvPr>
            <p:ph type="title"/>
          </p:nvPr>
        </p:nvSpPr>
        <p:spPr>
          <a:xfrm>
            <a:off x="660400" y="609600"/>
            <a:ext cx="6876690"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0"/>
          <p:cNvSpPr txBox="1"/>
          <p:nvPr>
            <p:ph idx="1" type="body"/>
          </p:nvPr>
        </p:nvSpPr>
        <p:spPr>
          <a:xfrm>
            <a:off x="660401" y="2160589"/>
            <a:ext cx="3345451"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64" name="Google Shape;64;p90"/>
          <p:cNvSpPr txBox="1"/>
          <p:nvPr>
            <p:ph idx="2" type="body"/>
          </p:nvPr>
        </p:nvSpPr>
        <p:spPr>
          <a:xfrm>
            <a:off x="4191637" y="2160590"/>
            <a:ext cx="3345453"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65" name="Google Shape;65;p90"/>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90"/>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0"/>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8" name="Shape 68"/>
        <p:cNvGrpSpPr/>
        <p:nvPr/>
      </p:nvGrpSpPr>
      <p:grpSpPr>
        <a:xfrm>
          <a:off x="0" y="0"/>
          <a:ext cx="0" cy="0"/>
          <a:chOff x="0" y="0"/>
          <a:chExt cx="0" cy="0"/>
        </a:xfrm>
      </p:grpSpPr>
      <p:sp>
        <p:nvSpPr>
          <p:cNvPr id="69" name="Google Shape;69;p91"/>
          <p:cNvSpPr txBox="1"/>
          <p:nvPr>
            <p:ph type="title"/>
          </p:nvPr>
        </p:nvSpPr>
        <p:spPr>
          <a:xfrm>
            <a:off x="660400" y="609600"/>
            <a:ext cx="6876689"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1"/>
          <p:cNvSpPr txBox="1"/>
          <p:nvPr>
            <p:ph idx="1" type="body"/>
          </p:nvPr>
        </p:nvSpPr>
        <p:spPr>
          <a:xfrm>
            <a:off x="660399" y="2160983"/>
            <a:ext cx="334822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71" name="Google Shape;71;p91"/>
          <p:cNvSpPr txBox="1"/>
          <p:nvPr>
            <p:ph idx="2" type="body"/>
          </p:nvPr>
        </p:nvSpPr>
        <p:spPr>
          <a:xfrm>
            <a:off x="660399" y="2737247"/>
            <a:ext cx="3348228"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2" name="Google Shape;72;p91"/>
          <p:cNvSpPr txBox="1"/>
          <p:nvPr>
            <p:ph idx="3" type="body"/>
          </p:nvPr>
        </p:nvSpPr>
        <p:spPr>
          <a:xfrm>
            <a:off x="4188860" y="2160983"/>
            <a:ext cx="334822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73" name="Google Shape;73;p91"/>
          <p:cNvSpPr txBox="1"/>
          <p:nvPr>
            <p:ph idx="4" type="body"/>
          </p:nvPr>
        </p:nvSpPr>
        <p:spPr>
          <a:xfrm>
            <a:off x="4188860" y="2737247"/>
            <a:ext cx="3348228"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4" name="Google Shape;74;p91"/>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1"/>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1"/>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92"/>
          <p:cNvSpPr txBox="1"/>
          <p:nvPr>
            <p:ph type="title"/>
          </p:nvPr>
        </p:nvSpPr>
        <p:spPr>
          <a:xfrm>
            <a:off x="660399" y="609600"/>
            <a:ext cx="6876690"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92"/>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92"/>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92"/>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93"/>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93"/>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3"/>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 name="Shape 86"/>
        <p:cNvGrpSpPr/>
        <p:nvPr/>
      </p:nvGrpSpPr>
      <p:grpSpPr>
        <a:xfrm>
          <a:off x="0" y="0"/>
          <a:ext cx="0" cy="0"/>
          <a:chOff x="0" y="0"/>
          <a:chExt cx="0" cy="0"/>
        </a:xfrm>
      </p:grpSpPr>
      <p:sp>
        <p:nvSpPr>
          <p:cNvPr id="87" name="Google Shape;87;p94"/>
          <p:cNvSpPr txBox="1"/>
          <p:nvPr>
            <p:ph type="title"/>
          </p:nvPr>
        </p:nvSpPr>
        <p:spPr>
          <a:xfrm>
            <a:off x="660399" y="1498604"/>
            <a:ext cx="3022697"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4"/>
          <p:cNvSpPr txBox="1"/>
          <p:nvPr>
            <p:ph idx="1" type="body"/>
          </p:nvPr>
        </p:nvSpPr>
        <p:spPr>
          <a:xfrm>
            <a:off x="3868882" y="514926"/>
            <a:ext cx="3668207"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89" name="Google Shape;89;p94"/>
          <p:cNvSpPr txBox="1"/>
          <p:nvPr>
            <p:ph idx="2" type="body"/>
          </p:nvPr>
        </p:nvSpPr>
        <p:spPr>
          <a:xfrm>
            <a:off x="660399" y="2777069"/>
            <a:ext cx="3022697"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840"/>
              <a:buNone/>
              <a:defRPr sz="1050"/>
            </a:lvl2pPr>
            <a:lvl3pPr indent="-228600" lvl="2" marL="1371600" algn="l">
              <a:lnSpc>
                <a:spcPct val="100000"/>
              </a:lnSpc>
              <a:spcBef>
                <a:spcPts val="1000"/>
              </a:spcBef>
              <a:spcAft>
                <a:spcPts val="0"/>
              </a:spcAft>
              <a:buSzPts val="720"/>
              <a:buNone/>
              <a:defRPr sz="900"/>
            </a:lvl3pPr>
            <a:lvl4pPr indent="-228600" lvl="3" marL="1828800" algn="l">
              <a:lnSpc>
                <a:spcPct val="100000"/>
              </a:lnSpc>
              <a:spcBef>
                <a:spcPts val="1000"/>
              </a:spcBef>
              <a:spcAft>
                <a:spcPts val="0"/>
              </a:spcAft>
              <a:buSzPts val="600"/>
              <a:buNone/>
              <a:defRPr sz="750"/>
            </a:lvl4pPr>
            <a:lvl5pPr indent="-228600" lvl="4" marL="2286000" algn="l">
              <a:lnSpc>
                <a:spcPct val="100000"/>
              </a:lnSpc>
              <a:spcBef>
                <a:spcPts val="1000"/>
              </a:spcBef>
              <a:spcAft>
                <a:spcPts val="0"/>
              </a:spcAft>
              <a:buSzPts val="600"/>
              <a:buNone/>
              <a:defRPr sz="750"/>
            </a:lvl5pPr>
            <a:lvl6pPr indent="-228600" lvl="5" marL="2743200" algn="l">
              <a:lnSpc>
                <a:spcPct val="100000"/>
              </a:lnSpc>
              <a:spcBef>
                <a:spcPts val="1000"/>
              </a:spcBef>
              <a:spcAft>
                <a:spcPts val="0"/>
              </a:spcAft>
              <a:buSzPts val="600"/>
              <a:buNone/>
              <a:defRPr sz="750"/>
            </a:lvl6pPr>
            <a:lvl7pPr indent="-228600" lvl="6" marL="3200400" algn="l">
              <a:lnSpc>
                <a:spcPct val="100000"/>
              </a:lnSpc>
              <a:spcBef>
                <a:spcPts val="1000"/>
              </a:spcBef>
              <a:spcAft>
                <a:spcPts val="0"/>
              </a:spcAft>
              <a:buSzPts val="600"/>
              <a:buNone/>
              <a:defRPr sz="750"/>
            </a:lvl7pPr>
            <a:lvl8pPr indent="-228600" lvl="7" marL="3657600" algn="l">
              <a:lnSpc>
                <a:spcPct val="100000"/>
              </a:lnSpc>
              <a:spcBef>
                <a:spcPts val="1000"/>
              </a:spcBef>
              <a:spcAft>
                <a:spcPts val="0"/>
              </a:spcAft>
              <a:buSzPts val="600"/>
              <a:buNone/>
              <a:defRPr sz="750"/>
            </a:lvl8pPr>
            <a:lvl9pPr indent="-228600" lvl="8" marL="4114800" algn="l">
              <a:lnSpc>
                <a:spcPct val="100000"/>
              </a:lnSpc>
              <a:spcBef>
                <a:spcPts val="1000"/>
              </a:spcBef>
              <a:spcAft>
                <a:spcPts val="0"/>
              </a:spcAft>
              <a:buSzPts val="600"/>
              <a:buNone/>
              <a:defRPr sz="750"/>
            </a:lvl9pPr>
          </a:lstStyle>
          <a:p/>
        </p:txBody>
      </p:sp>
      <p:sp>
        <p:nvSpPr>
          <p:cNvPr id="90" name="Google Shape;90;p94"/>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94"/>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94"/>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85"/>
          <p:cNvGrpSpPr/>
          <p:nvPr/>
        </p:nvGrpSpPr>
        <p:grpSpPr>
          <a:xfrm>
            <a:off x="-9172" y="-8468"/>
            <a:ext cx="9933955" cy="6874935"/>
            <a:chOff x="-8467" y="-8468"/>
            <a:chExt cx="9169805" cy="6874935"/>
          </a:xfrm>
        </p:grpSpPr>
        <p:sp>
          <p:nvSpPr>
            <p:cNvPr id="11" name="Google Shape;11;p85"/>
            <p:cNvSpPr/>
            <p:nvPr/>
          </p:nvSpPr>
          <p:spPr>
            <a:xfrm>
              <a:off x="-8467" y="4013200"/>
              <a:ext cx="457200" cy="2853267"/>
            </a:xfrm>
            <a:custGeom>
              <a:rect b="b" l="l" r="r" t="t"/>
              <a:pathLst>
                <a:path extrusionOk="0" h="2853267" w="457200">
                  <a:moveTo>
                    <a:pt x="0" y="0"/>
                  </a:moveTo>
                  <a:lnTo>
                    <a:pt x="457200" y="2853267"/>
                  </a:lnTo>
                  <a:lnTo>
                    <a:pt x="0" y="2844800"/>
                  </a:lnTo>
                  <a:cubicBezTo>
                    <a:pt x="2822" y="1905000"/>
                    <a:pt x="5645" y="965200"/>
                    <a:pt x="0" y="0"/>
                  </a:cubicBezTo>
                  <a:close/>
                </a:path>
              </a:pathLst>
            </a:cu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 name="Google Shape;12;p85"/>
            <p:cNvCxnSpPr/>
            <p:nvPr/>
          </p:nvCxnSpPr>
          <p:spPr>
            <a:xfrm flipH="1" rot="10800000">
              <a:off x="5130830" y="4175605"/>
              <a:ext cx="4022475" cy="2682396"/>
            </a:xfrm>
            <a:prstGeom prst="straightConnector1">
              <a:avLst/>
            </a:prstGeom>
            <a:noFill/>
            <a:ln cap="flat" cmpd="sng" w="9525">
              <a:solidFill>
                <a:srgbClr val="D8D8D8"/>
              </a:solidFill>
              <a:prstDash val="solid"/>
              <a:round/>
              <a:headEnd len="sm" w="sm" type="none"/>
              <a:tailEnd len="sm" w="sm" type="none"/>
            </a:ln>
          </p:spPr>
        </p:cxnSp>
        <p:cxnSp>
          <p:nvCxnSpPr>
            <p:cNvPr id="13" name="Google Shape;13;p85"/>
            <p:cNvCxnSpPr/>
            <p:nvPr/>
          </p:nvCxnSpPr>
          <p:spPr>
            <a:xfrm>
              <a:off x="7042707" y="0"/>
              <a:ext cx="1219200" cy="6858000"/>
            </a:xfrm>
            <a:prstGeom prst="straightConnector1">
              <a:avLst/>
            </a:prstGeom>
            <a:noFill/>
            <a:ln cap="flat" cmpd="sng" w="9525">
              <a:solidFill>
                <a:srgbClr val="BFBFBF"/>
              </a:solidFill>
              <a:prstDash val="solid"/>
              <a:round/>
              <a:headEnd len="sm" w="sm" type="none"/>
              <a:tailEnd len="sm" w="sm" type="none"/>
            </a:ln>
          </p:spPr>
        </p:cxnSp>
        <p:sp>
          <p:nvSpPr>
            <p:cNvPr id="14" name="Google Shape;14;p85"/>
            <p:cNvSpPr/>
            <p:nvPr/>
          </p:nvSpPr>
          <p:spPr>
            <a:xfrm>
              <a:off x="6891896" y="1"/>
              <a:ext cx="2269442" cy="6866466"/>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2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85"/>
            <p:cNvSpPr/>
            <p:nvPr/>
          </p:nvSpPr>
          <p:spPr>
            <a:xfrm>
              <a:off x="7205158" y="-8467"/>
              <a:ext cx="1948147" cy="6866467"/>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85"/>
            <p:cNvSpPr/>
            <p:nvPr/>
          </p:nvSpPr>
          <p:spPr>
            <a:xfrm>
              <a:off x="6637896" y="3920066"/>
              <a:ext cx="2513565" cy="2937933"/>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85"/>
            <p:cNvSpPr/>
            <p:nvPr/>
          </p:nvSpPr>
          <p:spPr>
            <a:xfrm>
              <a:off x="7010429" y="-8467"/>
              <a:ext cx="2142876" cy="6866467"/>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3F7818">
                <a:alpha val="69411"/>
              </a:srgbClr>
            </a:solidFill>
            <a:ln>
              <a:noFill/>
            </a:ln>
          </p:spPr>
        </p:sp>
        <p:sp>
          <p:nvSpPr>
            <p:cNvPr id="18" name="Google Shape;18;p85"/>
            <p:cNvSpPr/>
            <p:nvPr/>
          </p:nvSpPr>
          <p:spPr>
            <a:xfrm>
              <a:off x="8295776" y="-8467"/>
              <a:ext cx="857530" cy="6866467"/>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rgbClr val="BFE471">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85"/>
            <p:cNvSpPr/>
            <p:nvPr/>
          </p:nvSpPr>
          <p:spPr>
            <a:xfrm>
              <a:off x="8077231" y="-8468"/>
              <a:ext cx="1066770" cy="6866467"/>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chemeClr val="accent1">
                <a:alpha val="6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85"/>
            <p:cNvSpPr/>
            <p:nvPr/>
          </p:nvSpPr>
          <p:spPr>
            <a:xfrm>
              <a:off x="8060297" y="4893733"/>
              <a:ext cx="1094086" cy="1964267"/>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85"/>
          <p:cNvSpPr txBox="1"/>
          <p:nvPr>
            <p:ph type="title"/>
          </p:nvPr>
        </p:nvSpPr>
        <p:spPr>
          <a:xfrm>
            <a:off x="660400" y="609600"/>
            <a:ext cx="6876689"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2" name="Google Shape;22;p85"/>
          <p:cNvSpPr txBox="1"/>
          <p:nvPr>
            <p:ph idx="1" type="body"/>
          </p:nvPr>
        </p:nvSpPr>
        <p:spPr>
          <a:xfrm>
            <a:off x="660399" y="2160590"/>
            <a:ext cx="6876690"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85"/>
          <p:cNvSpPr txBox="1"/>
          <p:nvPr>
            <p:ph idx="10" type="dt"/>
          </p:nvPr>
        </p:nvSpPr>
        <p:spPr>
          <a:xfrm>
            <a:off x="5855696" y="6041364"/>
            <a:ext cx="741143"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85"/>
          <p:cNvSpPr txBox="1"/>
          <p:nvPr>
            <p:ph idx="11" type="ftr"/>
          </p:nvPr>
        </p:nvSpPr>
        <p:spPr>
          <a:xfrm>
            <a:off x="660399" y="6041364"/>
            <a:ext cx="5008221"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p85"/>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thaitogo.sg/" TargetMode="External"/><Relationship Id="rId4" Type="http://schemas.openxmlformats.org/officeDocument/2006/relationships/image" Target="../media/image1.jpg"/><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pattayagarden.com.sg/" TargetMode="External"/><Relationship Id="rId4" Type="http://schemas.openxmlformats.org/officeDocument/2006/relationships/hyperlink" Target="https://www.timeforthai.com.sg/" TargetMode="External"/><Relationship Id="rId5" Type="http://schemas.openxmlformats.org/officeDocument/2006/relationships/image" Target="../media/image13.jp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www.thaitogo.sg/" TargetMode="External"/><Relationship Id="rId4" Type="http://schemas.openxmlformats.org/officeDocument/2006/relationships/image" Target="../media/image24.jpg"/><Relationship Id="rId5" Type="http://schemas.openxmlformats.org/officeDocument/2006/relationships/image" Target="../media/image5.jpg"/><Relationship Id="rId6" Type="http://schemas.openxmlformats.org/officeDocument/2006/relationships/image" Target="../media/image20.jpg"/><Relationship Id="rId7" Type="http://schemas.openxmlformats.org/officeDocument/2006/relationships/hyperlink" Target="https://www.timeforthai.com.sg/" TargetMode="External"/><Relationship Id="rId8" Type="http://schemas.openxmlformats.org/officeDocument/2006/relationships/hyperlink" Target="https://www.pattayagarden.com.s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4.jpg"/><Relationship Id="rId5" Type="http://schemas.openxmlformats.org/officeDocument/2006/relationships/image" Target="../media/image6.jpg"/><Relationship Id="rId6"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26.jpg"/><Relationship Id="rId5"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vmlDrawing" Target="../drawings/vmlDrawing1.vml"/><Relationship Id="rId4" Type="http://schemas.openxmlformats.org/officeDocument/2006/relationships/package" Target="../embeddings/Microsoft_Excel_Sheet1.xlsx"/><Relationship Id="rId5" Type="http://schemas.openxmlformats.org/officeDocument/2006/relationships/package" Target="../embeddings/Microsoft_Excel_Sheet1.xlsx"/><Relationship Id="rId6"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jpg"/><Relationship Id="rId4" Type="http://schemas.openxmlformats.org/officeDocument/2006/relationships/image" Target="../media/image12.jpg"/><Relationship Id="rId5" Type="http://schemas.openxmlformats.org/officeDocument/2006/relationships/image" Target="../media/image18.jpg"/><Relationship Id="rId6" Type="http://schemas.openxmlformats.org/officeDocument/2006/relationships/hyperlink" Target="https://ahrefs.com/backlink-checker" TargetMode="External"/><Relationship Id="rId7" Type="http://schemas.openxmlformats.org/officeDocument/2006/relationships/image" Target="../media/image22.png"/><Relationship Id="rId8"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jp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jpg"/><Relationship Id="rId4" Type="http://schemas.openxmlformats.org/officeDocument/2006/relationships/image" Target="../media/image22.png"/><Relationship Id="rId5"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9.jpg"/><Relationship Id="rId4" Type="http://schemas.openxmlformats.org/officeDocument/2006/relationships/image" Target="../media/image22.png"/><Relationship Id="rId5"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jpg"/><Relationship Id="rId4" Type="http://schemas.openxmlformats.org/officeDocument/2006/relationships/image" Target="../media/image22.png"/><Relationship Id="rId5"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jpg"/><Relationship Id="rId4" Type="http://schemas.openxmlformats.org/officeDocument/2006/relationships/hyperlink" Target="https://freetools.seobility.net/en/seocheck/thaitogo.sg" TargetMode="External"/><Relationship Id="rId5"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8.jp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jp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jp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jp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pagespeed.web.dev/analysis/http-www-thaitogo-sg/eiy64yeyrx?form_factor=mobile" TargetMode="External"/><Relationship Id="rId4" Type="http://schemas.openxmlformats.org/officeDocument/2006/relationships/hyperlink" Target="https://pagespeed.web.dev/analysis/http-www-thaitogo-sg/eiy64yeyrx?form_factor=desktop" TargetMode="External"/><Relationship Id="rId5"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jpg"/><Relationship Id="rId4" Type="http://schemas.openxmlformats.org/officeDocument/2006/relationships/image" Target="../media/image50.jpg"/><Relationship Id="rId5" Type="http://schemas.openxmlformats.org/officeDocument/2006/relationships/image" Target="../media/image27.jpg"/><Relationship Id="rId6" Type="http://schemas.openxmlformats.org/officeDocument/2006/relationships/image" Target="../media/image35.jpg"/><Relationship Id="rId7" Type="http://schemas.openxmlformats.org/officeDocument/2006/relationships/image" Target="../media/image22.png"/><Relationship Id="rId8"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jpg"/><Relationship Id="rId4" Type="http://schemas.openxmlformats.org/officeDocument/2006/relationships/image" Target="../media/image46.jpg"/><Relationship Id="rId5" Type="http://schemas.openxmlformats.org/officeDocument/2006/relationships/image" Target="../media/image22.png"/><Relationship Id="rId6"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4.jp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5.jpg"/><Relationship Id="rId4" Type="http://schemas.openxmlformats.org/officeDocument/2006/relationships/image" Target="../media/image44.jpg"/><Relationship Id="rId5" Type="http://schemas.openxmlformats.org/officeDocument/2006/relationships/image" Target="../media/image65.jpg"/><Relationship Id="rId6" Type="http://schemas.openxmlformats.org/officeDocument/2006/relationships/image" Target="../media/image10.png"/><Relationship Id="rId7"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vmlDrawing" Target="../drawings/vmlDrawing2.vml"/><Relationship Id="rId4" Type="http://schemas.openxmlformats.org/officeDocument/2006/relationships/package" Target="../embeddings/Microsoft_Excel_Sheet2.xlsx"/><Relationship Id="rId5" Type="http://schemas.openxmlformats.org/officeDocument/2006/relationships/package" Target="../embeddings/Microsoft_Excel_Sheet2.xlsx"/><Relationship Id="rId6"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vmlDrawing" Target="../drawings/vmlDrawing3.vml"/><Relationship Id="rId4" Type="http://schemas.openxmlformats.org/officeDocument/2006/relationships/package" Target="../embeddings/Microsoft_Excel_Sheet3.xlsx"/><Relationship Id="rId5" Type="http://schemas.openxmlformats.org/officeDocument/2006/relationships/package" Target="../embeddings/Microsoft_Excel_Sheet3.xlsx"/><Relationship Id="rId6"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1.jpg"/><Relationship Id="rId4" Type="http://schemas.openxmlformats.org/officeDocument/2006/relationships/image" Target="../media/image79.jpg"/><Relationship Id="rId5" Type="http://schemas.openxmlformats.org/officeDocument/2006/relationships/image" Target="../media/image75.jpg"/><Relationship Id="rId6" Type="http://schemas.openxmlformats.org/officeDocument/2006/relationships/image" Target="../media/image4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2.jp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4.jp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2.jpg"/><Relationship Id="rId4" Type="http://schemas.openxmlformats.org/officeDocument/2006/relationships/image" Target="../media/image7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9.jpg"/><Relationship Id="rId4" Type="http://schemas.openxmlformats.org/officeDocument/2006/relationships/image" Target="../media/image6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82.jpg"/><Relationship Id="rId4" Type="http://schemas.openxmlformats.org/officeDocument/2006/relationships/image" Target="../media/image6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9.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6.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drive.google.com/file/d/1NS_eh8fo8isz2JUjfYGncq0BXx57rZ9V/view" TargetMode="External"/><Relationship Id="rId4" Type="http://schemas.openxmlformats.org/officeDocument/2006/relationships/image" Target="../media/image72.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nvSpPr>
        <p:spPr>
          <a:xfrm>
            <a:off x="537790" y="3593368"/>
            <a:ext cx="7446563" cy="525110"/>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925"/>
              <a:buFont typeface="Arial"/>
              <a:buNone/>
            </a:pPr>
            <a:r>
              <a:rPr b="0" i="0" lang="en-US" sz="2925" u="none" cap="none" strike="noStrike">
                <a:solidFill>
                  <a:srgbClr val="0070C0"/>
                </a:solidFill>
                <a:latin typeface="Montserrat Black"/>
                <a:ea typeface="Montserrat Black"/>
                <a:cs typeface="Montserrat Black"/>
                <a:sym typeface="Montserrat Black"/>
              </a:rPr>
              <a:t>Chan Poo Meng &amp; 035E</a:t>
            </a:r>
            <a:endParaRPr b="0" i="0" sz="2925" u="none" cap="none" strike="noStrike">
              <a:solidFill>
                <a:srgbClr val="0070C0"/>
              </a:solidFill>
              <a:latin typeface="Montserrat Black"/>
              <a:ea typeface="Montserrat Black"/>
              <a:cs typeface="Montserrat Black"/>
              <a:sym typeface="Montserrat Black"/>
            </a:endParaRPr>
          </a:p>
        </p:txBody>
      </p:sp>
      <p:sp>
        <p:nvSpPr>
          <p:cNvPr id="148" name="Google Shape;148;p1"/>
          <p:cNvSpPr txBox="1"/>
          <p:nvPr/>
        </p:nvSpPr>
        <p:spPr>
          <a:xfrm>
            <a:off x="537791" y="1971791"/>
            <a:ext cx="7139360" cy="1200167"/>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3655"/>
              <a:buFont typeface="Arial"/>
              <a:buNone/>
            </a:pPr>
            <a:r>
              <a:rPr b="1" i="0" lang="en-US" sz="3655" u="none" cap="none" strike="noStrike">
                <a:solidFill>
                  <a:srgbClr val="FF3300"/>
                </a:solidFill>
                <a:latin typeface="Montserrat SemiBold"/>
                <a:ea typeface="Montserrat SemiBold"/>
                <a:cs typeface="Montserrat SemiBold"/>
                <a:sym typeface="Montserrat SemiBold"/>
              </a:rPr>
              <a:t>Marketing Presentation for </a:t>
            </a:r>
            <a:br>
              <a:rPr b="1" i="0" lang="en-US" sz="3655" u="none" cap="none" strike="noStrike">
                <a:solidFill>
                  <a:srgbClr val="FF3300"/>
                </a:solidFill>
                <a:latin typeface="Montserrat SemiBold"/>
                <a:ea typeface="Montserrat SemiBold"/>
                <a:cs typeface="Montserrat SemiBold"/>
                <a:sym typeface="Montserrat SemiBold"/>
              </a:rPr>
            </a:br>
            <a:r>
              <a:rPr b="1" i="0" lang="en-US" sz="3655" u="none" cap="none" strike="noStrike">
                <a:solidFill>
                  <a:srgbClr val="FF3300"/>
                </a:solidFill>
                <a:latin typeface="Montserrat SemiBold"/>
                <a:ea typeface="Montserrat SemiBold"/>
                <a:cs typeface="Montserrat SemiBold"/>
                <a:sym typeface="Montserrat SemiBold"/>
              </a:rPr>
              <a:t>Thai To Go</a:t>
            </a:r>
            <a:endParaRPr b="0" i="0" sz="1220" u="none" cap="none" strike="noStrike">
              <a:solidFill>
                <a:srgbClr val="000000"/>
              </a:solidFill>
              <a:latin typeface="Arial"/>
              <a:ea typeface="Arial"/>
              <a:cs typeface="Arial"/>
              <a:sym typeface="Arial"/>
            </a:endParaRPr>
          </a:p>
        </p:txBody>
      </p:sp>
      <p:cxnSp>
        <p:nvCxnSpPr>
          <p:cNvPr id="149" name="Google Shape;149;p1"/>
          <p:cNvCxnSpPr/>
          <p:nvPr/>
        </p:nvCxnSpPr>
        <p:spPr>
          <a:xfrm>
            <a:off x="590864" y="3257483"/>
            <a:ext cx="7446563" cy="0"/>
          </a:xfrm>
          <a:prstGeom prst="straightConnector1">
            <a:avLst/>
          </a:prstGeom>
          <a:noFill/>
          <a:ln cap="flat" cmpd="sng" w="12700">
            <a:solidFill>
              <a:srgbClr val="FF3300"/>
            </a:solidFill>
            <a:prstDash val="solid"/>
            <a:miter lim="800000"/>
            <a:headEnd len="sm" w="sm" type="none"/>
            <a:tailEnd len="sm" w="sm" type="none"/>
          </a:ln>
        </p:spPr>
      </p:cxnSp>
      <p:cxnSp>
        <p:nvCxnSpPr>
          <p:cNvPr id="150" name="Google Shape;150;p1"/>
          <p:cNvCxnSpPr/>
          <p:nvPr/>
        </p:nvCxnSpPr>
        <p:spPr>
          <a:xfrm>
            <a:off x="587811" y="1850938"/>
            <a:ext cx="7452656" cy="0"/>
          </a:xfrm>
          <a:prstGeom prst="straightConnector1">
            <a:avLst/>
          </a:prstGeom>
          <a:noFill/>
          <a:ln cap="flat" cmpd="sng" w="12700">
            <a:solidFill>
              <a:srgbClr val="FF3300"/>
            </a:solidFill>
            <a:prstDash val="solid"/>
            <a:miter lim="800000"/>
            <a:headEnd len="sm" w="sm" type="none"/>
            <a:tailEnd len="sm" w="sm" type="none"/>
          </a:ln>
        </p:spPr>
      </p:cxnSp>
      <p:sp>
        <p:nvSpPr>
          <p:cNvPr id="151" name="Google Shape;151;p1"/>
          <p:cNvSpPr/>
          <p:nvPr/>
        </p:nvSpPr>
        <p:spPr>
          <a:xfrm>
            <a:off x="537790" y="4454362"/>
            <a:ext cx="273664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0000"/>
                </a:solidFill>
                <a:latin typeface="Arial"/>
                <a:ea typeface="Arial"/>
                <a:cs typeface="Arial"/>
                <a:sym typeface="Arial"/>
                <a:hlinkClick r:id="rId3">
                  <a:extLst>
                    <a:ext uri="{A12FA001-AC4F-418D-AE19-62706E023703}">
                      <ahyp:hlinkClr val="tx"/>
                    </a:ext>
                  </a:extLst>
                </a:hlinkClick>
              </a:rPr>
              <a:t>http://www.thaitogo.sg/</a:t>
            </a:r>
            <a:endParaRPr b="1" i="0" sz="1800" u="none" cap="none" strike="noStrike">
              <a:solidFill>
                <a:srgbClr val="000000"/>
              </a:solidFill>
              <a:latin typeface="Arial"/>
              <a:ea typeface="Arial"/>
              <a:cs typeface="Arial"/>
              <a:sym typeface="Arial"/>
            </a:endParaRPr>
          </a:p>
        </p:txBody>
      </p:sp>
      <p:sp>
        <p:nvSpPr>
          <p:cNvPr id="152" name="Google Shape;152;p1"/>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pSp>
        <p:nvGrpSpPr>
          <p:cNvPr id="153" name="Google Shape;153;p1"/>
          <p:cNvGrpSpPr/>
          <p:nvPr/>
        </p:nvGrpSpPr>
        <p:grpSpPr>
          <a:xfrm>
            <a:off x="590875" y="369102"/>
            <a:ext cx="3753894" cy="864076"/>
            <a:chOff x="4189525" y="306952"/>
            <a:chExt cx="3753894" cy="864076"/>
          </a:xfrm>
        </p:grpSpPr>
        <p:pic>
          <p:nvPicPr>
            <p:cNvPr id="154" name="Google Shape;154;p1"/>
            <p:cNvPicPr preferRelativeResize="0"/>
            <p:nvPr/>
          </p:nvPicPr>
          <p:blipFill rotWithShape="1">
            <a:blip r:embed="rId4">
              <a:alphaModFix/>
            </a:blip>
            <a:srcRect b="0" l="0" r="0" t="0"/>
            <a:stretch/>
          </p:blipFill>
          <p:spPr>
            <a:xfrm>
              <a:off x="4189525" y="306952"/>
              <a:ext cx="2880225" cy="864075"/>
            </a:xfrm>
            <a:prstGeom prst="rect">
              <a:avLst/>
            </a:prstGeom>
            <a:noFill/>
            <a:ln>
              <a:noFill/>
            </a:ln>
          </p:spPr>
        </p:pic>
        <p:pic>
          <p:nvPicPr>
            <p:cNvPr id="155" name="Google Shape;155;p1"/>
            <p:cNvPicPr preferRelativeResize="0"/>
            <p:nvPr/>
          </p:nvPicPr>
          <p:blipFill rotWithShape="1">
            <a:blip r:embed="rId5">
              <a:alphaModFix/>
            </a:blip>
            <a:srcRect b="0" l="0" r="0" t="0"/>
            <a:stretch/>
          </p:blipFill>
          <p:spPr>
            <a:xfrm>
              <a:off x="7069750" y="306953"/>
              <a:ext cx="873669" cy="86407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p10"/>
          <p:cNvGrpSpPr/>
          <p:nvPr/>
        </p:nvGrpSpPr>
        <p:grpSpPr>
          <a:xfrm>
            <a:off x="520714" y="336637"/>
            <a:ext cx="7086284" cy="619773"/>
            <a:chOff x="727220" y="171998"/>
            <a:chExt cx="10231500" cy="762797"/>
          </a:xfrm>
        </p:grpSpPr>
        <p:sp>
          <p:nvSpPr>
            <p:cNvPr id="236" name="Google Shape;236;p10"/>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Persona / Ideal Customer</a:t>
              </a:r>
              <a:endParaRPr b="0" i="0" sz="1140" u="none" cap="none" strike="noStrike">
                <a:solidFill>
                  <a:srgbClr val="000000"/>
                </a:solidFill>
                <a:latin typeface="Arial"/>
                <a:ea typeface="Arial"/>
                <a:cs typeface="Arial"/>
                <a:sym typeface="Arial"/>
              </a:endParaRPr>
            </a:p>
          </p:txBody>
        </p:sp>
        <p:cxnSp>
          <p:nvCxnSpPr>
            <p:cNvPr id="237" name="Google Shape;237;p1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38" name="Google Shape;238;p1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graphicFrame>
        <p:nvGraphicFramePr>
          <p:cNvPr id="239" name="Google Shape;239;p10"/>
          <p:cNvGraphicFramePr/>
          <p:nvPr/>
        </p:nvGraphicFramePr>
        <p:xfrm>
          <a:off x="450806" y="1178254"/>
          <a:ext cx="3000000" cy="3000000"/>
        </p:xfrm>
        <a:graphic>
          <a:graphicData uri="http://schemas.openxmlformats.org/drawingml/2006/table">
            <a:tbl>
              <a:tblPr>
                <a:noFill/>
                <a:tableStyleId>{A67EB1E6-1C07-43BC-AE3C-5B278AC63936}</a:tableStyleId>
              </a:tblPr>
              <a:tblGrid>
                <a:gridCol w="2193400"/>
                <a:gridCol w="5273150"/>
              </a:tblGrid>
              <a:tr h="321925">
                <a:tc gridSpan="2">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Demographic Information</a:t>
                      </a:r>
                      <a:endParaRPr sz="1600" u="none" cap="none" strike="noStrike"/>
                    </a:p>
                  </a:txBody>
                  <a:tcPr marT="74275" marB="74275" marR="74275" marL="74275">
                    <a:lnB cap="flat" cmpd="sng" w="9525">
                      <a:solidFill>
                        <a:srgbClr val="9E9E9E"/>
                      </a:solidFill>
                      <a:prstDash val="solid"/>
                      <a:round/>
                      <a:headEnd len="sm" w="sm" type="none"/>
                      <a:tailEnd len="sm" w="sm" type="none"/>
                    </a:lnB>
                  </a:tcPr>
                </a:tc>
                <a:tc hMerge="1"/>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Name</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Jane Lui</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Age</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32</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Occupation</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Marketing Manager at a Tech Startup</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Education Level</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Bachelor's Degree in Business Administration</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Location</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Central Singapore</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Single or Married?  Any kids?</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Married, no children</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Income Level</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$80,000 SGD per year</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Notes</a:t>
                      </a:r>
                      <a:endParaRPr sz="1600" u="none" cap="none" strike="noStrike"/>
                    </a:p>
                  </a:txBody>
                  <a:tcPr marT="74275" marB="74275" marR="74275" marL="74275">
                    <a:lnT cap="flat" cmpd="sng" w="9525">
                      <a:solidFill>
                        <a:srgbClr val="9E9E9E"/>
                      </a:solidFill>
                      <a:prstDash val="solid"/>
                      <a:round/>
                      <a:headEnd len="sm" w="sm" type="none"/>
                      <a:tailEnd len="sm" w="sm" type="none"/>
                    </a:lnT>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Busy professional with long work hours.</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Appreciates flavorful food options.</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Enjoys trying new cuisines but prioritizes convenience.</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Orders food delivery at least 2-3 times a week.</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Values quality ingredients and authentic Thai flavors.</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Seeks out restaurants with positive online reviews and loyalty programs.</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Prefers contactless delivery options.</a:t>
                      </a:r>
                      <a:endParaRPr sz="1600" u="none" cap="none" strike="noStrike">
                        <a:solidFill>
                          <a:srgbClr val="0070C0"/>
                        </a:solidFill>
                      </a:endParaRPr>
                    </a:p>
                  </a:txBody>
                  <a:tcPr marT="74275" marB="74275" marR="74275" marL="74275"/>
                </a:tc>
              </a:tr>
            </a:tbl>
          </a:graphicData>
        </a:graphic>
      </p:graphicFrame>
      <p:sp>
        <p:nvSpPr>
          <p:cNvPr id="240" name="Google Shape;240;p10"/>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241" name="Google Shape;241;p10"/>
          <p:cNvPicPr preferRelativeResize="0"/>
          <p:nvPr/>
        </p:nvPicPr>
        <p:blipFill>
          <a:blip r:embed="rId3">
            <a:alphaModFix/>
          </a:blip>
          <a:stretch>
            <a:fillRect/>
          </a:stretch>
        </p:blipFill>
        <p:spPr>
          <a:xfrm>
            <a:off x="6861150" y="1570632"/>
            <a:ext cx="2771875" cy="27718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pSp>
        <p:nvGrpSpPr>
          <p:cNvPr id="246" name="Google Shape;246;p11"/>
          <p:cNvGrpSpPr/>
          <p:nvPr/>
        </p:nvGrpSpPr>
        <p:grpSpPr>
          <a:xfrm>
            <a:off x="519149" y="370309"/>
            <a:ext cx="7082922" cy="619773"/>
            <a:chOff x="727220" y="171998"/>
            <a:chExt cx="10231500" cy="762797"/>
          </a:xfrm>
        </p:grpSpPr>
        <p:sp>
          <p:nvSpPr>
            <p:cNvPr id="247" name="Google Shape;247;p11"/>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Persona / Ideal Customer</a:t>
              </a:r>
              <a:endParaRPr b="0" i="0" sz="1140" u="none" cap="none" strike="noStrike">
                <a:solidFill>
                  <a:srgbClr val="000000"/>
                </a:solidFill>
                <a:latin typeface="Arial"/>
                <a:ea typeface="Arial"/>
                <a:cs typeface="Arial"/>
                <a:sym typeface="Arial"/>
              </a:endParaRPr>
            </a:p>
          </p:txBody>
        </p:sp>
        <p:cxnSp>
          <p:nvCxnSpPr>
            <p:cNvPr id="248" name="Google Shape;248;p1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49" name="Google Shape;249;p1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graphicFrame>
        <p:nvGraphicFramePr>
          <p:cNvPr id="250" name="Google Shape;250;p11"/>
          <p:cNvGraphicFramePr/>
          <p:nvPr/>
        </p:nvGraphicFramePr>
        <p:xfrm>
          <a:off x="519149" y="1263855"/>
          <a:ext cx="3000000" cy="3000000"/>
        </p:xfrm>
        <a:graphic>
          <a:graphicData uri="http://schemas.openxmlformats.org/drawingml/2006/table">
            <a:tbl>
              <a:tblPr>
                <a:noFill/>
                <a:tableStyleId>{A67EB1E6-1C07-43BC-AE3C-5B278AC63936}</a:tableStyleId>
              </a:tblPr>
              <a:tblGrid>
                <a:gridCol w="1892350"/>
                <a:gridCol w="5083000"/>
              </a:tblGrid>
              <a:tr h="288300">
                <a:tc gridSpan="2">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Psychographic Information</a:t>
                      </a:r>
                      <a:endParaRPr sz="1600" u="none" cap="none" strike="noStrike"/>
                    </a:p>
                  </a:txBody>
                  <a:tcPr marT="74275" marB="74275" marR="74275" marL="74275">
                    <a:lnB cap="flat" cmpd="sng" w="9525">
                      <a:solidFill>
                        <a:srgbClr val="9E9E9E"/>
                      </a:solidFill>
                      <a:prstDash val="solid"/>
                      <a:round/>
                      <a:headEnd len="sm" w="sm" type="none"/>
                      <a:tailEnd len="sm" w="sm" type="none"/>
                    </a:lnB>
                  </a:tcPr>
                </a:tc>
                <a:tc hMerge="1"/>
              </a:tr>
              <a:tr h="42750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Life stage</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Young Professional (25-34 years old)</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44115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Pain Points </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Short on time to cook meals at home, tired of unhealthy fast food options, wants variety in their diet.</a:t>
                      </a:r>
                      <a:endParaRPr i="1"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44115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Motivations</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Desire to eat flavorful food, craving authentic Thai cuisine, seeks convenient meal options.</a:t>
                      </a:r>
                      <a:endParaRPr i="1"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44115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Challenges</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Finding </a:t>
                      </a:r>
                      <a:r>
                        <a:rPr lang="en-US" sz="1600">
                          <a:solidFill>
                            <a:srgbClr val="0070C0"/>
                          </a:solidFill>
                        </a:rPr>
                        <a:t>food </a:t>
                      </a:r>
                      <a:r>
                        <a:rPr lang="en-US" sz="1600" u="none" cap="none" strike="noStrike">
                          <a:solidFill>
                            <a:srgbClr val="0070C0"/>
                          </a:solidFill>
                        </a:rPr>
                        <a:t>takeout options that are affordable, limited time to research new restaurants, difficulty deciding what to order from a large menu.</a:t>
                      </a:r>
                      <a:endParaRPr i="1"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53915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Core Values &amp; Beliefs</a:t>
                      </a:r>
                      <a:endParaRPr sz="12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solidFill>
                            <a:srgbClr val="0070C0"/>
                          </a:solidFill>
                        </a:rPr>
                        <a:t>Values convenience </a:t>
                      </a:r>
                      <a:r>
                        <a:rPr lang="en-US" sz="1600">
                          <a:solidFill>
                            <a:srgbClr val="0070C0"/>
                          </a:solidFill>
                        </a:rPr>
                        <a:t>e</a:t>
                      </a:r>
                      <a:r>
                        <a:rPr lang="en-US" sz="1600" u="none" cap="none" strike="noStrike">
                          <a:solidFill>
                            <a:srgbClr val="0070C0"/>
                          </a:solidFill>
                        </a:rPr>
                        <a:t>ating, appreciates fresh, high-quality ingredients, enjoys trying new and exciting flavors.</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bl>
          </a:graphicData>
        </a:graphic>
      </p:graphicFrame>
      <p:sp>
        <p:nvSpPr>
          <p:cNvPr id="251" name="Google Shape;251;p11"/>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12"/>
          <p:cNvGrpSpPr/>
          <p:nvPr/>
        </p:nvGrpSpPr>
        <p:grpSpPr>
          <a:xfrm>
            <a:off x="590866" y="299179"/>
            <a:ext cx="8313094" cy="619773"/>
            <a:chOff x="727220" y="171998"/>
            <a:chExt cx="10231500" cy="762797"/>
          </a:xfrm>
        </p:grpSpPr>
        <p:sp>
          <p:nvSpPr>
            <p:cNvPr id="257" name="Google Shape;257;p12"/>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Persona / Ideal Customer</a:t>
              </a:r>
              <a:endParaRPr b="0" i="0" sz="1140" u="none" cap="none" strike="noStrike">
                <a:solidFill>
                  <a:srgbClr val="000000"/>
                </a:solidFill>
                <a:latin typeface="Arial"/>
                <a:ea typeface="Arial"/>
                <a:cs typeface="Arial"/>
                <a:sym typeface="Arial"/>
              </a:endParaRPr>
            </a:p>
          </p:txBody>
        </p:sp>
        <p:cxnSp>
          <p:nvCxnSpPr>
            <p:cNvPr id="258" name="Google Shape;258;p1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59" name="Google Shape;259;p1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graphicFrame>
        <p:nvGraphicFramePr>
          <p:cNvPr id="260" name="Google Shape;260;p12"/>
          <p:cNvGraphicFramePr/>
          <p:nvPr/>
        </p:nvGraphicFramePr>
        <p:xfrm>
          <a:off x="590866" y="1157428"/>
          <a:ext cx="3000000" cy="3000000"/>
        </p:xfrm>
        <a:graphic>
          <a:graphicData uri="http://schemas.openxmlformats.org/drawingml/2006/table">
            <a:tbl>
              <a:tblPr>
                <a:noFill/>
                <a:tableStyleId>{A67EB1E6-1C07-43BC-AE3C-5B278AC63936}</a:tableStyleId>
              </a:tblPr>
              <a:tblGrid>
                <a:gridCol w="2263850"/>
                <a:gridCol w="5241075"/>
              </a:tblGrid>
              <a:tr h="321925">
                <a:tc gridSpan="2">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Service Needs &amp; Preferences</a:t>
                      </a:r>
                      <a:endParaRPr sz="1600" u="none" cap="none" strike="noStrike"/>
                    </a:p>
                  </a:txBody>
                  <a:tcPr marT="74275" marB="74275" marR="74275" marL="74275">
                    <a:lnB cap="flat" cmpd="sng" w="9525">
                      <a:solidFill>
                        <a:srgbClr val="9E9E9E"/>
                      </a:solidFill>
                      <a:prstDash val="solid"/>
                      <a:round/>
                      <a:headEnd len="sm" w="sm" type="none"/>
                      <a:tailEnd len="sm" w="sm" type="none"/>
                    </a:lnB>
                  </a:tcPr>
                </a:tc>
                <a:tc hMerge="1"/>
              </a:tr>
              <a:tr h="47050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Online Behaviour</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Researches restaurants online before placing an order</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Reads online reviews</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Uses food delivery apps</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Might be influenced by social media marketing (e.g., Instagrammable dishes, promotions)</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64387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Preferred Communication Channels</a:t>
                      </a:r>
                      <a:endParaRPr sz="1600" u="none" cap="none" strike="noStrike"/>
                    </a:p>
                    <a:p>
                      <a:pPr indent="0" lvl="0" marL="0" marR="0" rtl="0" algn="l">
                        <a:lnSpc>
                          <a:spcPct val="100000"/>
                        </a:lnSpc>
                        <a:spcBef>
                          <a:spcPts val="0"/>
                        </a:spcBef>
                        <a:spcAft>
                          <a:spcPts val="0"/>
                        </a:spcAft>
                        <a:buClr>
                          <a:srgbClr val="000000"/>
                        </a:buClr>
                        <a:buSzPts val="1400"/>
                        <a:buFont typeface="Arial"/>
                        <a:buNone/>
                      </a:pPr>
                      <a:r>
                        <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Mobile app notifications</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Email marketing</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Social media platforms (e.g., Facebook, Instagram)</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527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Service Expectations</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200"/>
                        <a:buFont typeface="Arial"/>
                        <a:buChar char="•"/>
                      </a:pPr>
                      <a:r>
                        <a:rPr lang="en-US" sz="1600" u="none" cap="none" strike="noStrike">
                          <a:solidFill>
                            <a:srgbClr val="0070C0"/>
                          </a:solidFill>
                        </a:rPr>
                        <a:t>High-quality, fresh ingredients</a:t>
                      </a:r>
                      <a:endParaRPr sz="1400" u="none" cap="none" strike="noStrike"/>
                    </a:p>
                    <a:p>
                      <a:pPr indent="-171450" lvl="0" marL="171450" marR="0" rtl="0" algn="l">
                        <a:lnSpc>
                          <a:spcPct val="100000"/>
                        </a:lnSpc>
                        <a:spcBef>
                          <a:spcPts val="0"/>
                        </a:spcBef>
                        <a:spcAft>
                          <a:spcPts val="0"/>
                        </a:spcAft>
                        <a:buClr>
                          <a:srgbClr val="000000"/>
                        </a:buClr>
                        <a:buSzPts val="1200"/>
                        <a:buFont typeface="Arial"/>
                        <a:buChar char="•"/>
                      </a:pPr>
                      <a:r>
                        <a:rPr lang="en-US" sz="1600" u="none" cap="none" strike="noStrike">
                          <a:solidFill>
                            <a:srgbClr val="0070C0"/>
                          </a:solidFill>
                        </a:rPr>
                        <a:t>Authentic Thai flavors</a:t>
                      </a:r>
                      <a:endParaRPr sz="1400" u="none" cap="none" strike="noStrike"/>
                    </a:p>
                    <a:p>
                      <a:pPr indent="-171450" lvl="0" marL="171450" marR="0" rtl="0" algn="l">
                        <a:lnSpc>
                          <a:spcPct val="100000"/>
                        </a:lnSpc>
                        <a:spcBef>
                          <a:spcPts val="0"/>
                        </a:spcBef>
                        <a:spcAft>
                          <a:spcPts val="0"/>
                        </a:spcAft>
                        <a:buClr>
                          <a:srgbClr val="000000"/>
                        </a:buClr>
                        <a:buSzPts val="1200"/>
                        <a:buFont typeface="Arial"/>
                        <a:buChar char="•"/>
                      </a:pPr>
                      <a:r>
                        <a:rPr lang="en-US" sz="1600" u="none" cap="none" strike="noStrike">
                          <a:solidFill>
                            <a:srgbClr val="0070C0"/>
                          </a:solidFill>
                        </a:rPr>
                        <a:t>Variety of menu options, including vegetarian/vegan options</a:t>
                      </a:r>
                      <a:endParaRPr sz="1400" u="none" cap="none" strike="noStrike"/>
                    </a:p>
                    <a:p>
                      <a:pPr indent="-171450" lvl="0" marL="171450" marR="0" rtl="0" algn="l">
                        <a:lnSpc>
                          <a:spcPct val="100000"/>
                        </a:lnSpc>
                        <a:spcBef>
                          <a:spcPts val="0"/>
                        </a:spcBef>
                        <a:spcAft>
                          <a:spcPts val="0"/>
                        </a:spcAft>
                        <a:buClr>
                          <a:srgbClr val="000000"/>
                        </a:buClr>
                        <a:buSzPts val="1200"/>
                        <a:buFont typeface="Arial"/>
                        <a:buChar char="•"/>
                      </a:pPr>
                      <a:r>
                        <a:rPr lang="en-US" sz="1600" u="none" cap="none" strike="noStrike">
                          <a:solidFill>
                            <a:srgbClr val="0070C0"/>
                          </a:solidFill>
                        </a:rPr>
                        <a:t>Accurate order fulfillment</a:t>
                      </a:r>
                      <a:endParaRPr sz="1400" u="none" cap="none" strike="noStrike"/>
                    </a:p>
                    <a:p>
                      <a:pPr indent="-171450" lvl="0" marL="171450" marR="0" rtl="0" algn="l">
                        <a:lnSpc>
                          <a:spcPct val="100000"/>
                        </a:lnSpc>
                        <a:spcBef>
                          <a:spcPts val="0"/>
                        </a:spcBef>
                        <a:spcAft>
                          <a:spcPts val="0"/>
                        </a:spcAft>
                        <a:buClr>
                          <a:srgbClr val="000000"/>
                        </a:buClr>
                        <a:buSzPts val="1200"/>
                        <a:buFont typeface="Arial"/>
                        <a:buChar char="•"/>
                      </a:pPr>
                      <a:r>
                        <a:rPr lang="en-US" sz="1600" u="none" cap="none" strike="noStrike">
                          <a:solidFill>
                            <a:srgbClr val="0070C0"/>
                          </a:solidFill>
                        </a:rPr>
                        <a:t>Friendly customer service</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6862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Price Sensitivity</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Willing to pay a slight premium for high-quality food</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Value for money is important</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Appreciates loyalty programs and special promotions</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61" name="Google Shape;261;p12"/>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13"/>
          <p:cNvGrpSpPr/>
          <p:nvPr/>
        </p:nvGrpSpPr>
        <p:grpSpPr>
          <a:xfrm>
            <a:off x="590866" y="782686"/>
            <a:ext cx="6598828" cy="619773"/>
            <a:chOff x="727220" y="171998"/>
            <a:chExt cx="10231500" cy="762797"/>
          </a:xfrm>
        </p:grpSpPr>
        <p:sp>
          <p:nvSpPr>
            <p:cNvPr id="267" name="Google Shape;267;p13"/>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Persona / Ideal Customer</a:t>
              </a:r>
              <a:endParaRPr b="0" i="0" sz="1140" u="none" cap="none" strike="noStrike">
                <a:solidFill>
                  <a:srgbClr val="000000"/>
                </a:solidFill>
                <a:latin typeface="Arial"/>
                <a:ea typeface="Arial"/>
                <a:cs typeface="Arial"/>
                <a:sym typeface="Arial"/>
              </a:endParaRPr>
            </a:p>
          </p:txBody>
        </p:sp>
        <p:cxnSp>
          <p:nvCxnSpPr>
            <p:cNvPr id="268" name="Google Shape;268;p1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69" name="Google Shape;269;p1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graphicFrame>
        <p:nvGraphicFramePr>
          <p:cNvPr id="270" name="Google Shape;270;p13"/>
          <p:cNvGraphicFramePr/>
          <p:nvPr/>
        </p:nvGraphicFramePr>
        <p:xfrm>
          <a:off x="590866" y="1731169"/>
          <a:ext cx="3000000" cy="3000000"/>
        </p:xfrm>
        <a:graphic>
          <a:graphicData uri="http://schemas.openxmlformats.org/drawingml/2006/table">
            <a:tbl>
              <a:tblPr>
                <a:noFill/>
                <a:tableStyleId>{A67EB1E6-1C07-43BC-AE3C-5B278AC63936}</a:tableStyleId>
              </a:tblPr>
              <a:tblGrid>
                <a:gridCol w="1479975"/>
                <a:gridCol w="5593975"/>
              </a:tblGrid>
              <a:tr h="321925">
                <a:tc gridSpan="2">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Decision Making Process</a:t>
                      </a:r>
                      <a:endParaRPr sz="1600" u="none" cap="none" strike="noStrike"/>
                    </a:p>
                  </a:txBody>
                  <a:tcPr marT="74275" marB="74275" marR="74275" marL="74275">
                    <a:lnB cap="flat" cmpd="sng" w="9525">
                      <a:solidFill>
                        <a:srgbClr val="9E9E9E"/>
                      </a:solidFill>
                      <a:prstDash val="solid"/>
                      <a:round/>
                      <a:headEnd len="sm" w="sm" type="none"/>
                      <a:tailEnd len="sm" w="sm" type="none"/>
                    </a:lnB>
                  </a:tcPr>
                </a:tc>
                <a:tc hMerge="1"/>
              </a:tr>
              <a:tr h="61910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Information Sources</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Online reviews (Google, food delivery apps) </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Social media platforms (Instagram, Facebook) showcasing photos and reviews </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Recommendations from friends and colleagues</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643875">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Influencers</a:t>
                      </a:r>
                      <a:endParaRPr sz="1600" u="none" cap="none" strike="noStrike"/>
                    </a:p>
                    <a:p>
                      <a:pPr indent="0" lvl="0" marL="0" marR="0" rtl="0" algn="l">
                        <a:lnSpc>
                          <a:spcPct val="100000"/>
                        </a:lnSpc>
                        <a:spcBef>
                          <a:spcPts val="0"/>
                        </a:spcBef>
                        <a:spcAft>
                          <a:spcPts val="0"/>
                        </a:spcAft>
                        <a:buClr>
                          <a:srgbClr val="000000"/>
                        </a:buClr>
                        <a:buSzPts val="1400"/>
                        <a:buFont typeface="Arial"/>
                        <a:buNone/>
                      </a:pPr>
                      <a:r>
                        <a:rPr lang="en-US" sz="1600" u="none" cap="none" strike="noStrike"/>
                        <a:t> </a:t>
                      </a:r>
                      <a:endParaRPr i="1" sz="12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Food bloggers reviewing Thai cuisine </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Social media personalities recommending Thai To Go </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Positive online reviews from satisfied customers</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61910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Barriers to entry</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Limited delivery radius excluding potential customers </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Lack of vegetarian or vegan options on the menu </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Unfamiliarity with Thai flavors</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r h="619100">
                <a:tc>
                  <a:txBody>
                    <a:bodyPr/>
                    <a:lstStyle/>
                    <a:p>
                      <a:pPr indent="0" lvl="0" marL="0" marR="0" rtl="0" algn="l">
                        <a:lnSpc>
                          <a:spcPct val="100000"/>
                        </a:lnSpc>
                        <a:spcBef>
                          <a:spcPts val="0"/>
                        </a:spcBef>
                        <a:spcAft>
                          <a:spcPts val="0"/>
                        </a:spcAft>
                        <a:buClr>
                          <a:srgbClr val="000000"/>
                        </a:buClr>
                        <a:buSzPts val="1400"/>
                        <a:buFont typeface="Arial"/>
                        <a:buNone/>
                      </a:pPr>
                      <a:r>
                        <a:rPr lang="en-US" sz="1600" u="none" cap="none" strike="noStrike"/>
                        <a:t>Decision Triggers</a:t>
                      </a:r>
                      <a:endParaRPr sz="1600" u="none" cap="none" strike="noStrike"/>
                    </a:p>
                  </a:txBody>
                  <a:tcPr marT="74275" marB="74275" marR="74275" marL="742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Craving delicious and flavorful Thai food </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Short on time to cook at home </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Special promotions or discounts offered by Thai To Go </a:t>
                      </a:r>
                      <a:endParaRPr sz="1400" u="none" cap="none" strike="noStrike"/>
                    </a:p>
                    <a:p>
                      <a:pPr indent="-171450" lvl="0" marL="171450" marR="0" rtl="0" algn="l">
                        <a:lnSpc>
                          <a:spcPct val="100000"/>
                        </a:lnSpc>
                        <a:spcBef>
                          <a:spcPts val="0"/>
                        </a:spcBef>
                        <a:spcAft>
                          <a:spcPts val="0"/>
                        </a:spcAft>
                        <a:buClr>
                          <a:srgbClr val="000000"/>
                        </a:buClr>
                        <a:buSzPts val="1400"/>
                        <a:buFont typeface="Arial"/>
                        <a:buChar char="•"/>
                      </a:pPr>
                      <a:r>
                        <a:rPr lang="en-US" sz="1600" u="none" cap="none" strike="noStrike">
                          <a:solidFill>
                            <a:srgbClr val="0070C0"/>
                          </a:solidFill>
                        </a:rPr>
                        <a:t>Positive online reviews highlighting taste and convenience</a:t>
                      </a:r>
                      <a:endParaRPr sz="1600" u="none" cap="none" strike="noStrike">
                        <a:solidFill>
                          <a:srgbClr val="0070C0"/>
                        </a:solidFill>
                      </a:endParaRPr>
                    </a:p>
                  </a:txBody>
                  <a:tcPr marT="74275" marB="74275" marR="74275" marL="74275">
                    <a:lnL cap="flat" cmpd="sng" w="9525">
                      <a:solidFill>
                        <a:srgbClr val="9E9E9E"/>
                      </a:solidFill>
                      <a:prstDash val="solid"/>
                      <a:round/>
                      <a:headEnd len="sm" w="sm" type="none"/>
                      <a:tailEnd len="sm" w="sm" type="none"/>
                    </a:lnL>
                  </a:tcPr>
                </a:tc>
              </a:tr>
            </a:tbl>
          </a:graphicData>
        </a:graphic>
      </p:graphicFrame>
      <p:sp>
        <p:nvSpPr>
          <p:cNvPr id="271" name="Google Shape;271;p13"/>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14"/>
          <p:cNvGrpSpPr/>
          <p:nvPr/>
        </p:nvGrpSpPr>
        <p:grpSpPr>
          <a:xfrm>
            <a:off x="590866" y="782686"/>
            <a:ext cx="8313094" cy="619773"/>
            <a:chOff x="727220" y="171998"/>
            <a:chExt cx="10231500" cy="762797"/>
          </a:xfrm>
        </p:grpSpPr>
        <p:sp>
          <p:nvSpPr>
            <p:cNvPr id="277" name="Google Shape;277;p14"/>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SWOT Analysis of My Company</a:t>
              </a:r>
              <a:endParaRPr b="0" i="0" sz="1140" u="none" cap="none" strike="noStrike">
                <a:solidFill>
                  <a:srgbClr val="000000"/>
                </a:solidFill>
                <a:latin typeface="Arial"/>
                <a:ea typeface="Arial"/>
                <a:cs typeface="Arial"/>
                <a:sym typeface="Arial"/>
              </a:endParaRPr>
            </a:p>
          </p:txBody>
        </p:sp>
        <p:cxnSp>
          <p:nvCxnSpPr>
            <p:cNvPr id="278" name="Google Shape;278;p1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79" name="Google Shape;279;p1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80" name="Google Shape;280;p14"/>
          <p:cNvSpPr/>
          <p:nvPr/>
        </p:nvSpPr>
        <p:spPr>
          <a:xfrm>
            <a:off x="590865" y="1531368"/>
            <a:ext cx="7583308"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70C0"/>
                </a:solidFill>
                <a:latin typeface="Arial"/>
                <a:ea typeface="Arial"/>
                <a:cs typeface="Arial"/>
                <a:sym typeface="Arial"/>
              </a:rPr>
              <a:t>Strengths:</a:t>
            </a:r>
            <a:endParaRPr b="0" i="0" sz="16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Convenience:</a:t>
            </a:r>
            <a:r>
              <a:rPr b="0" i="0" lang="en-US" sz="1600" u="none" cap="none" strike="noStrike">
                <a:solidFill>
                  <a:srgbClr val="0070C0"/>
                </a:solidFill>
                <a:latin typeface="Arial"/>
                <a:ea typeface="Arial"/>
                <a:cs typeface="Arial"/>
                <a:sym typeface="Arial"/>
              </a:rPr>
              <a:t> Focus on online ordering and delivery caters to busy lifestyles.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Freshness and Quality:</a:t>
            </a:r>
            <a:r>
              <a:rPr b="0" i="0" lang="en-US" sz="1600" u="none" cap="none" strike="noStrike">
                <a:solidFill>
                  <a:srgbClr val="0070C0"/>
                </a:solidFill>
                <a:latin typeface="Arial"/>
                <a:ea typeface="Arial"/>
                <a:cs typeface="Arial"/>
                <a:sym typeface="Arial"/>
              </a:rPr>
              <a:t> Highlighting fresh ingredients and authentic flavors can attract health-conscious customers.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70C0"/>
                </a:solidFill>
                <a:latin typeface="Arial"/>
                <a:ea typeface="Arial"/>
                <a:cs typeface="Arial"/>
                <a:sym typeface="Arial"/>
              </a:rPr>
              <a:t>Long Standing Business:</a:t>
            </a:r>
            <a:r>
              <a:rPr b="0" i="0" lang="en-US" sz="1600" u="none" cap="none" strike="noStrike">
                <a:solidFill>
                  <a:srgbClr val="0070C0"/>
                </a:solidFill>
                <a:latin typeface="Arial"/>
                <a:ea typeface="Arial"/>
                <a:cs typeface="Arial"/>
                <a:sym typeface="Arial"/>
              </a:rPr>
              <a:t> Offering a variety of Thai dishes, including vegetarian/vegan options, broadens your customer base for more than 10 years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Affordability:</a:t>
            </a:r>
            <a:r>
              <a:rPr b="0" i="0" lang="en-US" sz="1600" u="none" cap="none" strike="noStrike">
                <a:solidFill>
                  <a:srgbClr val="0070C0"/>
                </a:solidFill>
                <a:latin typeface="Arial"/>
                <a:ea typeface="Arial"/>
                <a:cs typeface="Arial"/>
                <a:sym typeface="Arial"/>
              </a:rPr>
              <a:t> Competitive pricing positions your business well, especially if you target budget-conscious customers.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Technology:</a:t>
            </a:r>
            <a:r>
              <a:rPr b="0" i="0" lang="en-US" sz="1600" u="none" cap="none" strike="noStrike">
                <a:solidFill>
                  <a:srgbClr val="0070C0"/>
                </a:solidFill>
                <a:latin typeface="Arial"/>
                <a:ea typeface="Arial"/>
                <a:cs typeface="Arial"/>
                <a:sym typeface="Arial"/>
              </a:rPr>
              <a:t> Utilizing a user-friendly app or website streamlines the ordering process.</a:t>
            </a:r>
            <a:endParaRPr b="0" i="0" sz="1400" u="none" cap="none" strike="noStrike">
              <a:solidFill>
                <a:srgbClr val="000000"/>
              </a:solidFill>
              <a:latin typeface="Arial"/>
              <a:ea typeface="Arial"/>
              <a:cs typeface="Arial"/>
              <a:sym typeface="Arial"/>
            </a:endParaRPr>
          </a:p>
        </p:txBody>
      </p:sp>
      <p:sp>
        <p:nvSpPr>
          <p:cNvPr id="281" name="Google Shape;281;p14"/>
          <p:cNvSpPr/>
          <p:nvPr/>
        </p:nvSpPr>
        <p:spPr>
          <a:xfrm>
            <a:off x="590865" y="4214821"/>
            <a:ext cx="7583308"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70C0"/>
                </a:solidFill>
                <a:latin typeface="Arial"/>
                <a:ea typeface="Arial"/>
                <a:cs typeface="Arial"/>
                <a:sym typeface="Arial"/>
              </a:rPr>
              <a:t>Weaknesses:</a:t>
            </a:r>
            <a:endParaRPr b="0" i="0" sz="16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Brand Awareness:</a:t>
            </a:r>
            <a:r>
              <a:rPr b="0" i="0" lang="en-US" sz="1600" u="none" cap="none" strike="noStrike">
                <a:solidFill>
                  <a:srgbClr val="0070C0"/>
                </a:solidFill>
                <a:latin typeface="Arial"/>
                <a:ea typeface="Arial"/>
                <a:cs typeface="Arial"/>
                <a:sym typeface="Arial"/>
              </a:rPr>
              <a:t> A new Thai To Go business might struggle with brand recognition compared to established competitors.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Social media:</a:t>
            </a:r>
            <a:r>
              <a:rPr b="0" i="0" lang="en-US" sz="1600" u="none" cap="none" strike="noStrike">
                <a:solidFill>
                  <a:srgbClr val="0070C0"/>
                </a:solidFill>
                <a:latin typeface="Arial"/>
                <a:ea typeface="Arial"/>
                <a:cs typeface="Arial"/>
                <a:sym typeface="Arial"/>
              </a:rPr>
              <a:t> Limited engagement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Marketing Budget:</a:t>
            </a:r>
            <a:r>
              <a:rPr b="0" i="0" lang="en-US" sz="1600" u="none" cap="none" strike="noStrike">
                <a:solidFill>
                  <a:srgbClr val="0070C0"/>
                </a:solidFill>
                <a:latin typeface="Arial"/>
                <a:ea typeface="Arial"/>
                <a:cs typeface="Arial"/>
                <a:sym typeface="Arial"/>
              </a:rPr>
              <a:t> Limited marketing budget might make it challenging to reach your target audience effectively.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Website: </a:t>
            </a:r>
            <a:r>
              <a:rPr b="0" i="0" lang="en-US" sz="1600" u="none" cap="none" strike="noStrike">
                <a:solidFill>
                  <a:srgbClr val="0070C0"/>
                </a:solidFill>
                <a:latin typeface="Arial"/>
                <a:ea typeface="Arial"/>
                <a:cs typeface="Arial"/>
                <a:sym typeface="Arial"/>
              </a:rPr>
              <a:t>Not attractive </a:t>
            </a:r>
            <a:endParaRPr b="0" i="0" sz="1400" u="none" cap="none" strike="noStrike">
              <a:solidFill>
                <a:srgbClr val="000000"/>
              </a:solidFill>
              <a:latin typeface="Arial"/>
              <a:ea typeface="Arial"/>
              <a:cs typeface="Arial"/>
              <a:sym typeface="Arial"/>
            </a:endParaRPr>
          </a:p>
        </p:txBody>
      </p:sp>
      <p:sp>
        <p:nvSpPr>
          <p:cNvPr id="282" name="Google Shape;282;p14"/>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15"/>
          <p:cNvGrpSpPr/>
          <p:nvPr/>
        </p:nvGrpSpPr>
        <p:grpSpPr>
          <a:xfrm>
            <a:off x="590866" y="782686"/>
            <a:ext cx="7206472" cy="619773"/>
            <a:chOff x="727220" y="171998"/>
            <a:chExt cx="10231500" cy="762797"/>
          </a:xfrm>
        </p:grpSpPr>
        <p:sp>
          <p:nvSpPr>
            <p:cNvPr id="288" name="Google Shape;288;p15"/>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SWOT Analysis of My Company</a:t>
              </a:r>
              <a:endParaRPr b="0" i="0" sz="1140" u="none" cap="none" strike="noStrike">
                <a:solidFill>
                  <a:srgbClr val="000000"/>
                </a:solidFill>
                <a:latin typeface="Arial"/>
                <a:ea typeface="Arial"/>
                <a:cs typeface="Arial"/>
                <a:sym typeface="Arial"/>
              </a:endParaRPr>
            </a:p>
          </p:txBody>
        </p:sp>
        <p:cxnSp>
          <p:nvCxnSpPr>
            <p:cNvPr id="289" name="Google Shape;289;p1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90" name="Google Shape;290;p1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91" name="Google Shape;291;p15"/>
          <p:cNvSpPr/>
          <p:nvPr/>
        </p:nvSpPr>
        <p:spPr>
          <a:xfrm>
            <a:off x="590866" y="1716442"/>
            <a:ext cx="7206472"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70C0"/>
                </a:solidFill>
                <a:latin typeface="Arial"/>
                <a:ea typeface="Arial"/>
                <a:cs typeface="Arial"/>
                <a:sym typeface="Arial"/>
              </a:rPr>
              <a:t>Opportunities:</a:t>
            </a:r>
            <a:endParaRPr b="0" i="0" sz="16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Unique Demand:</a:t>
            </a:r>
            <a:r>
              <a:rPr b="0" i="0" lang="en-US" sz="1600" u="none" cap="none" strike="noStrike">
                <a:solidFill>
                  <a:srgbClr val="0070C0"/>
                </a:solidFill>
                <a:latin typeface="Arial"/>
                <a:ea typeface="Arial"/>
                <a:cs typeface="Arial"/>
                <a:sym typeface="Arial"/>
              </a:rPr>
              <a:t> Customize dishes Thai flavour</a:t>
            </a:r>
            <a:endParaRPr b="0" i="0" sz="16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Online Marketing:</a:t>
            </a:r>
            <a:r>
              <a:rPr b="0" i="0" lang="en-US" sz="1600" u="none" cap="none" strike="noStrike">
                <a:solidFill>
                  <a:srgbClr val="0070C0"/>
                </a:solidFill>
                <a:latin typeface="Arial"/>
                <a:ea typeface="Arial"/>
                <a:cs typeface="Arial"/>
                <a:sym typeface="Arial"/>
              </a:rPr>
              <a:t> Utilizing social media platforms like Instagram for food photography and promotions can attract new customers.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Loyalty Programs:</a:t>
            </a:r>
            <a:r>
              <a:rPr b="0" i="0" lang="en-US" sz="1600" u="none" cap="none" strike="noStrike">
                <a:solidFill>
                  <a:srgbClr val="0070C0"/>
                </a:solidFill>
                <a:latin typeface="Arial"/>
                <a:ea typeface="Arial"/>
                <a:cs typeface="Arial"/>
                <a:sym typeface="Arial"/>
              </a:rPr>
              <a:t> Implementing loyalty programs encourages repeat business and customer retention.</a:t>
            </a:r>
            <a:endParaRPr b="0" i="0" sz="1400" u="none" cap="none" strike="noStrike">
              <a:solidFill>
                <a:srgbClr val="000000"/>
              </a:solidFill>
              <a:latin typeface="Arial"/>
              <a:ea typeface="Arial"/>
              <a:cs typeface="Arial"/>
              <a:sym typeface="Arial"/>
            </a:endParaRPr>
          </a:p>
        </p:txBody>
      </p:sp>
      <p:sp>
        <p:nvSpPr>
          <p:cNvPr id="292" name="Google Shape;292;p15"/>
          <p:cNvSpPr/>
          <p:nvPr/>
        </p:nvSpPr>
        <p:spPr>
          <a:xfrm>
            <a:off x="590866" y="3555737"/>
            <a:ext cx="7206472"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70C0"/>
                </a:solidFill>
                <a:latin typeface="Arial"/>
                <a:ea typeface="Arial"/>
                <a:cs typeface="Arial"/>
                <a:sym typeface="Arial"/>
              </a:rPr>
              <a:t>Threats:</a:t>
            </a:r>
            <a:endParaRPr b="0" i="0" sz="16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Competition:</a:t>
            </a:r>
            <a:r>
              <a:rPr b="0" i="0" lang="en-US" sz="1600" u="none" cap="none" strike="noStrike">
                <a:solidFill>
                  <a:srgbClr val="0070C0"/>
                </a:solidFill>
                <a:latin typeface="Arial"/>
                <a:ea typeface="Arial"/>
                <a:cs typeface="Arial"/>
                <a:sym typeface="Arial"/>
              </a:rPr>
              <a:t> The Thai food market might be saturated with competitors, making it difficult to stand 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Rising Food Costs:</a:t>
            </a:r>
            <a:r>
              <a:rPr b="0" i="0" lang="en-US" sz="1600" u="none" cap="none" strike="noStrike">
                <a:solidFill>
                  <a:srgbClr val="0070C0"/>
                </a:solidFill>
                <a:latin typeface="Arial"/>
                <a:ea typeface="Arial"/>
                <a:cs typeface="Arial"/>
                <a:sym typeface="Arial"/>
              </a:rPr>
              <a:t> Fluctuations in ingredient prices can affect your profit margins.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Delivery Service Fees:</a:t>
            </a:r>
            <a:r>
              <a:rPr b="0" i="0" lang="en-US" sz="1600" u="none" cap="none" strike="noStrike">
                <a:solidFill>
                  <a:srgbClr val="0070C0"/>
                </a:solidFill>
                <a:latin typeface="Arial"/>
                <a:ea typeface="Arial"/>
                <a:cs typeface="Arial"/>
                <a:sym typeface="Arial"/>
              </a:rPr>
              <a:t> Delivery service fees can inflate overall costs for customers, potentially impacting sales.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Negative Online Reviews:</a:t>
            </a:r>
            <a:r>
              <a:rPr b="0" i="0" lang="en-US" sz="1600" u="none" cap="none" strike="noStrike">
                <a:solidFill>
                  <a:srgbClr val="0070C0"/>
                </a:solidFill>
                <a:latin typeface="Arial"/>
                <a:ea typeface="Arial"/>
                <a:cs typeface="Arial"/>
                <a:sym typeface="Arial"/>
              </a:rPr>
              <a:t> A single bad customer experience reflected in an online review can damage your reputation.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70C0"/>
                </a:solidFill>
                <a:latin typeface="Arial"/>
                <a:ea typeface="Arial"/>
                <a:cs typeface="Arial"/>
                <a:sym typeface="Arial"/>
              </a:rPr>
              <a:t>Food Safety Concerns:</a:t>
            </a:r>
            <a:r>
              <a:rPr b="0" i="0" lang="en-US" sz="1600" u="none" cap="none" strike="noStrike">
                <a:solidFill>
                  <a:srgbClr val="0070C0"/>
                </a:solidFill>
                <a:latin typeface="Arial"/>
                <a:ea typeface="Arial"/>
                <a:cs typeface="Arial"/>
                <a:sym typeface="Arial"/>
              </a:rPr>
              <a:t> Maintaining high food safety standards is crucial to avoid negative publicity.</a:t>
            </a:r>
            <a:endParaRPr b="0" i="0" sz="1400" u="none" cap="none" strike="noStrike">
              <a:solidFill>
                <a:srgbClr val="000000"/>
              </a:solidFill>
              <a:latin typeface="Arial"/>
              <a:ea typeface="Arial"/>
              <a:cs typeface="Arial"/>
              <a:sym typeface="Arial"/>
            </a:endParaRPr>
          </a:p>
        </p:txBody>
      </p:sp>
      <p:sp>
        <p:nvSpPr>
          <p:cNvPr id="293" name="Google Shape;293;p15"/>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grpSp>
        <p:nvGrpSpPr>
          <p:cNvPr id="298" name="Google Shape;298;p16"/>
          <p:cNvGrpSpPr/>
          <p:nvPr/>
        </p:nvGrpSpPr>
        <p:grpSpPr>
          <a:xfrm>
            <a:off x="590866" y="325487"/>
            <a:ext cx="7232334" cy="619773"/>
            <a:chOff x="727220" y="171998"/>
            <a:chExt cx="10231500" cy="762797"/>
          </a:xfrm>
        </p:grpSpPr>
        <p:sp>
          <p:nvSpPr>
            <p:cNvPr id="299" name="Google Shape;299;p16"/>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a:t>
              </a:r>
              <a:endParaRPr b="0" i="0" sz="1140" u="none" cap="none" strike="noStrike">
                <a:solidFill>
                  <a:srgbClr val="000000"/>
                </a:solidFill>
                <a:latin typeface="Arial"/>
                <a:ea typeface="Arial"/>
                <a:cs typeface="Arial"/>
                <a:sym typeface="Arial"/>
              </a:endParaRPr>
            </a:p>
          </p:txBody>
        </p:sp>
        <p:cxnSp>
          <p:nvCxnSpPr>
            <p:cNvPr id="300" name="Google Shape;300;p1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01" name="Google Shape;301;p1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02" name="Google Shape;302;p16"/>
          <p:cNvSpPr txBox="1"/>
          <p:nvPr/>
        </p:nvSpPr>
        <p:spPr>
          <a:xfrm>
            <a:off x="585520" y="1035644"/>
            <a:ext cx="6915947" cy="435349"/>
          </a:xfrm>
          <a:prstGeom prst="rect">
            <a:avLst/>
          </a:prstGeom>
          <a:noFill/>
          <a:ln>
            <a:noFill/>
          </a:ln>
        </p:spPr>
        <p:txBody>
          <a:bodyPr anchorCtr="0" anchor="t" bIns="37125" lIns="74275" spcFirstLastPara="1" rIns="74275" wrap="square" tIns="37125">
            <a:noAutofit/>
          </a:bodyPr>
          <a:lstStyle/>
          <a:p>
            <a:pPr indent="0" lvl="0" marL="0" marR="0" rtl="0" algn="l">
              <a:lnSpc>
                <a:spcPct val="90000"/>
              </a:lnSpc>
              <a:spcBef>
                <a:spcPts val="0"/>
              </a:spcBef>
              <a:spcAft>
                <a:spcPts val="0"/>
              </a:spcAft>
              <a:buClr>
                <a:srgbClr val="000000"/>
              </a:buClr>
              <a:buSzPts val="1625"/>
              <a:buFont typeface="Arial"/>
              <a:buNone/>
            </a:pPr>
            <a:r>
              <a:rPr b="0" i="1" lang="en-US" sz="1625" u="none" cap="none" strike="noStrike">
                <a:solidFill>
                  <a:srgbClr val="0070C0"/>
                </a:solidFill>
                <a:latin typeface="Montserrat Medium"/>
                <a:ea typeface="Montserrat Medium"/>
                <a:cs typeface="Montserrat Medium"/>
                <a:sym typeface="Montserrat Medium"/>
              </a:rPr>
              <a:t>Google Keyword search use “Thai Halal Delivery”</a:t>
            </a:r>
            <a:endParaRPr b="0" i="1" sz="1625" u="none" cap="none" strike="noStrike">
              <a:solidFill>
                <a:srgbClr val="0070C0"/>
              </a:solidFill>
              <a:latin typeface="Montserrat Medium"/>
              <a:ea typeface="Montserrat Medium"/>
              <a:cs typeface="Montserrat Medium"/>
              <a:sym typeface="Montserrat Medium"/>
            </a:endParaRPr>
          </a:p>
          <a:p>
            <a:pPr indent="-154940" lvl="0" marL="278765" marR="0" rtl="0" algn="l">
              <a:lnSpc>
                <a:spcPct val="90000"/>
              </a:lnSpc>
              <a:spcBef>
                <a:spcPts val="0"/>
              </a:spcBef>
              <a:spcAft>
                <a:spcPts val="0"/>
              </a:spcAft>
              <a:buClr>
                <a:srgbClr val="000000"/>
              </a:buClr>
              <a:buSzPts val="1625"/>
              <a:buFont typeface="Arial"/>
              <a:buNone/>
            </a:pPr>
            <a:r>
              <a:t/>
            </a:r>
            <a:endParaRPr b="0" i="1" sz="1625" u="none" cap="none" strike="noStrike">
              <a:solidFill>
                <a:srgbClr val="191919"/>
              </a:solidFill>
              <a:latin typeface="Montserrat Medium"/>
              <a:ea typeface="Montserrat Medium"/>
              <a:cs typeface="Montserrat Medium"/>
              <a:sym typeface="Montserrat Medium"/>
            </a:endParaRPr>
          </a:p>
        </p:txBody>
      </p:sp>
      <p:sp>
        <p:nvSpPr>
          <p:cNvPr id="303" name="Google Shape;303;p16"/>
          <p:cNvSpPr/>
          <p:nvPr/>
        </p:nvSpPr>
        <p:spPr>
          <a:xfrm>
            <a:off x="743266" y="5814465"/>
            <a:ext cx="298030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https://www.pattayagarden.com.sg/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6"/>
          <p:cNvSpPr/>
          <p:nvPr/>
        </p:nvSpPr>
        <p:spPr>
          <a:xfrm>
            <a:off x="737920" y="5469515"/>
            <a:ext cx="26725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https://www.timeforthai.com.sg/</a:t>
            </a:r>
            <a:endParaRPr b="0" i="0" sz="1400" u="none" cap="none" strike="noStrike">
              <a:solidFill>
                <a:srgbClr val="000000"/>
              </a:solidFill>
              <a:latin typeface="Arial"/>
              <a:ea typeface="Arial"/>
              <a:cs typeface="Arial"/>
              <a:sym typeface="Arial"/>
            </a:endParaRPr>
          </a:p>
        </p:txBody>
      </p:sp>
      <p:pic>
        <p:nvPicPr>
          <p:cNvPr id="305" name="Google Shape;305;p16"/>
          <p:cNvPicPr preferRelativeResize="0"/>
          <p:nvPr/>
        </p:nvPicPr>
        <p:blipFill rotWithShape="1">
          <a:blip r:embed="rId5">
            <a:alphaModFix/>
          </a:blip>
          <a:srcRect b="0" l="0" r="0" t="0"/>
          <a:stretch/>
        </p:blipFill>
        <p:spPr>
          <a:xfrm>
            <a:off x="585520" y="1470993"/>
            <a:ext cx="6081706" cy="3908123"/>
          </a:xfrm>
          <a:prstGeom prst="rect">
            <a:avLst/>
          </a:prstGeom>
          <a:noFill/>
          <a:ln>
            <a:noFill/>
          </a:ln>
        </p:spPr>
      </p:pic>
      <p:sp>
        <p:nvSpPr>
          <p:cNvPr id="306" name="Google Shape;306;p16"/>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307" name="Google Shape;307;p16"/>
          <p:cNvPicPr preferRelativeResize="0"/>
          <p:nvPr/>
        </p:nvPicPr>
        <p:blipFill rotWithShape="1">
          <a:blip r:embed="rId6">
            <a:alphaModFix/>
          </a:blip>
          <a:srcRect b="0" l="0" r="0" t="0"/>
          <a:stretch/>
        </p:blipFill>
        <p:spPr>
          <a:xfrm>
            <a:off x="240665" y="4260850"/>
            <a:ext cx="497205" cy="356870"/>
          </a:xfrm>
          <a:prstGeom prst="rect">
            <a:avLst/>
          </a:prstGeom>
          <a:noFill/>
          <a:ln>
            <a:noFill/>
          </a:ln>
        </p:spPr>
      </p:pic>
      <p:pic>
        <p:nvPicPr>
          <p:cNvPr id="308" name="Google Shape;308;p16"/>
          <p:cNvPicPr preferRelativeResize="0"/>
          <p:nvPr/>
        </p:nvPicPr>
        <p:blipFill rotWithShape="1">
          <a:blip r:embed="rId6">
            <a:alphaModFix/>
          </a:blip>
          <a:srcRect b="0" l="0" r="0" t="0"/>
          <a:stretch/>
        </p:blipFill>
        <p:spPr>
          <a:xfrm>
            <a:off x="245745" y="4928235"/>
            <a:ext cx="497205" cy="35687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17"/>
          <p:cNvGrpSpPr/>
          <p:nvPr/>
        </p:nvGrpSpPr>
        <p:grpSpPr>
          <a:xfrm>
            <a:off x="590866" y="325487"/>
            <a:ext cx="7232334" cy="619773"/>
            <a:chOff x="727220" y="171998"/>
            <a:chExt cx="10231500" cy="762797"/>
          </a:xfrm>
        </p:grpSpPr>
        <p:sp>
          <p:nvSpPr>
            <p:cNvPr id="314" name="Google Shape;314;p17"/>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a:t>
              </a:r>
              <a:endParaRPr b="0" i="0" sz="1140" u="none" cap="none" strike="noStrike">
                <a:solidFill>
                  <a:srgbClr val="000000"/>
                </a:solidFill>
                <a:latin typeface="Arial"/>
                <a:ea typeface="Arial"/>
                <a:cs typeface="Arial"/>
                <a:sym typeface="Arial"/>
              </a:endParaRPr>
            </a:p>
          </p:txBody>
        </p:sp>
        <p:cxnSp>
          <p:nvCxnSpPr>
            <p:cNvPr id="315" name="Google Shape;315;p1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16" name="Google Shape;316;p1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17" name="Google Shape;317;p17"/>
          <p:cNvSpPr txBox="1"/>
          <p:nvPr>
            <p:ph idx="12" type="sldNum"/>
          </p:nvPr>
        </p:nvSpPr>
        <p:spPr>
          <a:xfrm>
            <a:off x="2431322" y="610867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318" name="Google Shape;318;p17"/>
          <p:cNvSpPr/>
          <p:nvPr/>
        </p:nvSpPr>
        <p:spPr>
          <a:xfrm>
            <a:off x="3653471" y="1137984"/>
            <a:ext cx="19463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http://www.thaitogo.sg</a:t>
            </a:r>
            <a:endParaRPr b="0" i="0" sz="1400" u="none" cap="none" strike="noStrike">
              <a:solidFill>
                <a:srgbClr val="000000"/>
              </a:solidFill>
              <a:latin typeface="Arial"/>
              <a:ea typeface="Arial"/>
              <a:cs typeface="Arial"/>
              <a:sym typeface="Arial"/>
            </a:endParaRPr>
          </a:p>
        </p:txBody>
      </p:sp>
      <p:pic>
        <p:nvPicPr>
          <p:cNvPr id="319" name="Google Shape;319;p17"/>
          <p:cNvPicPr preferRelativeResize="0"/>
          <p:nvPr/>
        </p:nvPicPr>
        <p:blipFill rotWithShape="1">
          <a:blip r:embed="rId4">
            <a:alphaModFix/>
          </a:blip>
          <a:srcRect b="0" l="0" r="0" t="0"/>
          <a:stretch/>
        </p:blipFill>
        <p:spPr>
          <a:xfrm>
            <a:off x="2552382" y="1553076"/>
            <a:ext cx="4147096" cy="2148401"/>
          </a:xfrm>
          <a:prstGeom prst="rect">
            <a:avLst/>
          </a:prstGeom>
          <a:noFill/>
          <a:ln>
            <a:noFill/>
          </a:ln>
        </p:spPr>
      </p:pic>
      <p:pic>
        <p:nvPicPr>
          <p:cNvPr id="320" name="Google Shape;320;p17"/>
          <p:cNvPicPr preferRelativeResize="0"/>
          <p:nvPr/>
        </p:nvPicPr>
        <p:blipFill rotWithShape="1">
          <a:blip r:embed="rId5">
            <a:alphaModFix/>
          </a:blip>
          <a:srcRect b="0" l="0" r="0" t="0"/>
          <a:stretch/>
        </p:blipFill>
        <p:spPr>
          <a:xfrm>
            <a:off x="4845366" y="4437738"/>
            <a:ext cx="4147096" cy="2153451"/>
          </a:xfrm>
          <a:prstGeom prst="rect">
            <a:avLst/>
          </a:prstGeom>
          <a:noFill/>
          <a:ln>
            <a:noFill/>
          </a:ln>
        </p:spPr>
      </p:pic>
      <p:pic>
        <p:nvPicPr>
          <p:cNvPr id="321" name="Google Shape;321;p17"/>
          <p:cNvPicPr preferRelativeResize="0"/>
          <p:nvPr/>
        </p:nvPicPr>
        <p:blipFill rotWithShape="1">
          <a:blip r:embed="rId6">
            <a:alphaModFix/>
          </a:blip>
          <a:srcRect b="0" l="0" r="0" t="0"/>
          <a:stretch/>
        </p:blipFill>
        <p:spPr>
          <a:xfrm>
            <a:off x="448748" y="4437738"/>
            <a:ext cx="4080361" cy="2147218"/>
          </a:xfrm>
          <a:prstGeom prst="rect">
            <a:avLst/>
          </a:prstGeom>
          <a:noFill/>
          <a:ln>
            <a:noFill/>
          </a:ln>
        </p:spPr>
      </p:pic>
      <p:sp>
        <p:nvSpPr>
          <p:cNvPr id="322" name="Google Shape;322;p17"/>
          <p:cNvSpPr/>
          <p:nvPr/>
        </p:nvSpPr>
        <p:spPr>
          <a:xfrm>
            <a:off x="5582601" y="3982838"/>
            <a:ext cx="26725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7">
                  <a:extLst>
                    <a:ext uri="{A12FA001-AC4F-418D-AE19-62706E023703}">
                      <ahyp:hlinkClr val="tx"/>
                    </a:ext>
                  </a:extLst>
                </a:hlinkClick>
              </a:rPr>
              <a:t>https://www.timeforthai.com.sg/</a:t>
            </a:r>
            <a:endParaRPr b="0" i="0" sz="1400" u="none" cap="none" strike="noStrike">
              <a:solidFill>
                <a:srgbClr val="000000"/>
              </a:solidFill>
              <a:latin typeface="Arial"/>
              <a:ea typeface="Arial"/>
              <a:cs typeface="Arial"/>
              <a:sym typeface="Arial"/>
            </a:endParaRPr>
          </a:p>
        </p:txBody>
      </p:sp>
      <p:sp>
        <p:nvSpPr>
          <p:cNvPr id="323" name="Google Shape;323;p17"/>
          <p:cNvSpPr/>
          <p:nvPr/>
        </p:nvSpPr>
        <p:spPr>
          <a:xfrm>
            <a:off x="1219427" y="4007210"/>
            <a:ext cx="298030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8">
                  <a:extLst>
                    <a:ext uri="{A12FA001-AC4F-418D-AE19-62706E023703}">
                      <ahyp:hlinkClr val="tx"/>
                    </a:ext>
                  </a:extLst>
                </a:hlinkClick>
              </a:rPr>
              <a:t>https://www.pattayagarden.com.sg/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pSp>
        <p:nvGrpSpPr>
          <p:cNvPr id="328" name="Google Shape;328;p18"/>
          <p:cNvGrpSpPr/>
          <p:nvPr/>
        </p:nvGrpSpPr>
        <p:grpSpPr>
          <a:xfrm>
            <a:off x="590550" y="325755"/>
            <a:ext cx="7661910" cy="619760"/>
            <a:chOff x="727220" y="171998"/>
            <a:chExt cx="10231500" cy="762797"/>
          </a:xfrm>
        </p:grpSpPr>
        <p:sp>
          <p:nvSpPr>
            <p:cNvPr id="329" name="Google Shape;329;p18"/>
            <p:cNvSpPr txBox="1"/>
            <p:nvPr/>
          </p:nvSpPr>
          <p:spPr>
            <a:xfrm>
              <a:off x="727220" y="252960"/>
              <a:ext cx="10231500" cy="52207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Review Score</a:t>
              </a:r>
              <a:endParaRPr b="0" i="0" sz="1400" u="none" cap="none" strike="noStrike">
                <a:solidFill>
                  <a:srgbClr val="000000"/>
                </a:solidFill>
                <a:latin typeface="Arial"/>
                <a:ea typeface="Arial"/>
                <a:cs typeface="Arial"/>
                <a:sym typeface="Arial"/>
              </a:endParaRPr>
            </a:p>
          </p:txBody>
        </p:sp>
        <p:cxnSp>
          <p:nvCxnSpPr>
            <p:cNvPr id="330" name="Google Shape;330;p1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31" name="Google Shape;331;p1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32" name="Google Shape;332;p18"/>
          <p:cNvSpPr txBox="1"/>
          <p:nvPr>
            <p:ph idx="12" type="sldNum"/>
          </p:nvPr>
        </p:nvSpPr>
        <p:spPr>
          <a:xfrm>
            <a:off x="692458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Screenshot_10" id="333" name="Google Shape;333;p18"/>
          <p:cNvPicPr preferRelativeResize="0"/>
          <p:nvPr/>
        </p:nvPicPr>
        <p:blipFill rotWithShape="1">
          <a:blip r:embed="rId3">
            <a:alphaModFix/>
          </a:blip>
          <a:srcRect b="0" l="0" r="0" t="0"/>
          <a:stretch/>
        </p:blipFill>
        <p:spPr>
          <a:xfrm>
            <a:off x="2009140" y="1198880"/>
            <a:ext cx="5887085" cy="2605405"/>
          </a:xfrm>
          <a:prstGeom prst="rect">
            <a:avLst/>
          </a:prstGeom>
          <a:noFill/>
          <a:ln>
            <a:noFill/>
          </a:ln>
        </p:spPr>
      </p:pic>
      <p:pic>
        <p:nvPicPr>
          <p:cNvPr descr="Screenshot_11" id="334" name="Google Shape;334;p18"/>
          <p:cNvPicPr preferRelativeResize="0"/>
          <p:nvPr/>
        </p:nvPicPr>
        <p:blipFill rotWithShape="1">
          <a:blip r:embed="rId4">
            <a:alphaModFix/>
          </a:blip>
          <a:srcRect b="0" l="0" r="0" t="0"/>
          <a:stretch/>
        </p:blipFill>
        <p:spPr>
          <a:xfrm>
            <a:off x="4967605" y="4187190"/>
            <a:ext cx="4270375" cy="2096135"/>
          </a:xfrm>
          <a:prstGeom prst="rect">
            <a:avLst/>
          </a:prstGeom>
          <a:noFill/>
          <a:ln>
            <a:noFill/>
          </a:ln>
        </p:spPr>
      </p:pic>
      <p:pic>
        <p:nvPicPr>
          <p:cNvPr descr="Screenshot_12" id="335" name="Google Shape;335;p18"/>
          <p:cNvPicPr preferRelativeResize="0"/>
          <p:nvPr/>
        </p:nvPicPr>
        <p:blipFill rotWithShape="1">
          <a:blip r:embed="rId5">
            <a:alphaModFix/>
          </a:blip>
          <a:srcRect b="0" l="0" r="0" t="0"/>
          <a:stretch/>
        </p:blipFill>
        <p:spPr>
          <a:xfrm>
            <a:off x="410845" y="4187190"/>
            <a:ext cx="4293870" cy="2100580"/>
          </a:xfrm>
          <a:prstGeom prst="rect">
            <a:avLst/>
          </a:prstGeom>
          <a:noFill/>
          <a:ln>
            <a:noFill/>
          </a:ln>
        </p:spPr>
      </p:pic>
      <p:pic>
        <p:nvPicPr>
          <p:cNvPr id="336" name="Google Shape;336;p18"/>
          <p:cNvPicPr preferRelativeResize="0"/>
          <p:nvPr/>
        </p:nvPicPr>
        <p:blipFill rotWithShape="1">
          <a:blip r:embed="rId6">
            <a:alphaModFix/>
          </a:blip>
          <a:srcRect b="0" l="0" r="0" t="0"/>
          <a:stretch/>
        </p:blipFill>
        <p:spPr>
          <a:xfrm flipH="1">
            <a:off x="7441565" y="5196205"/>
            <a:ext cx="497205" cy="356870"/>
          </a:xfrm>
          <a:prstGeom prst="rect">
            <a:avLst/>
          </a:prstGeom>
          <a:noFill/>
          <a:ln>
            <a:noFill/>
          </a:ln>
        </p:spPr>
      </p:pic>
      <p:pic>
        <p:nvPicPr>
          <p:cNvPr id="337" name="Google Shape;337;p18"/>
          <p:cNvPicPr preferRelativeResize="0"/>
          <p:nvPr/>
        </p:nvPicPr>
        <p:blipFill rotWithShape="1">
          <a:blip r:embed="rId6">
            <a:alphaModFix/>
          </a:blip>
          <a:srcRect b="0" l="0" r="0" t="0"/>
          <a:stretch/>
        </p:blipFill>
        <p:spPr>
          <a:xfrm flipH="1">
            <a:off x="5322570" y="2356485"/>
            <a:ext cx="497205" cy="356870"/>
          </a:xfrm>
          <a:prstGeom prst="rect">
            <a:avLst/>
          </a:prstGeom>
          <a:noFill/>
          <a:ln>
            <a:noFill/>
          </a:ln>
        </p:spPr>
      </p:pic>
      <p:pic>
        <p:nvPicPr>
          <p:cNvPr id="338" name="Google Shape;338;p18"/>
          <p:cNvPicPr preferRelativeResize="0"/>
          <p:nvPr/>
        </p:nvPicPr>
        <p:blipFill rotWithShape="1">
          <a:blip r:embed="rId6">
            <a:alphaModFix/>
          </a:blip>
          <a:srcRect b="0" l="0" r="0" t="0"/>
          <a:stretch/>
        </p:blipFill>
        <p:spPr>
          <a:xfrm flipH="1">
            <a:off x="2854960" y="5203825"/>
            <a:ext cx="497205" cy="3568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grpSp>
        <p:nvGrpSpPr>
          <p:cNvPr id="343" name="Google Shape;343;p19"/>
          <p:cNvGrpSpPr/>
          <p:nvPr/>
        </p:nvGrpSpPr>
        <p:grpSpPr>
          <a:xfrm>
            <a:off x="590866" y="325487"/>
            <a:ext cx="7232334" cy="619773"/>
            <a:chOff x="727220" y="171998"/>
            <a:chExt cx="10231500" cy="762797"/>
          </a:xfrm>
        </p:grpSpPr>
        <p:sp>
          <p:nvSpPr>
            <p:cNvPr id="344" name="Google Shape;344;p19"/>
            <p:cNvSpPr txBox="1"/>
            <p:nvPr/>
          </p:nvSpPr>
          <p:spPr>
            <a:xfrm>
              <a:off x="727220" y="252960"/>
              <a:ext cx="10231500" cy="522067"/>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SEO</a:t>
              </a:r>
              <a:endParaRPr b="0" i="0" sz="1400" u="none" cap="none" strike="noStrike">
                <a:solidFill>
                  <a:srgbClr val="000000"/>
                </a:solidFill>
                <a:latin typeface="Arial"/>
                <a:ea typeface="Arial"/>
                <a:cs typeface="Arial"/>
                <a:sym typeface="Arial"/>
              </a:endParaRPr>
            </a:p>
          </p:txBody>
        </p:sp>
        <p:cxnSp>
          <p:nvCxnSpPr>
            <p:cNvPr id="345" name="Google Shape;345;p1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46" name="Google Shape;346;p1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47" name="Google Shape;347;p19"/>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thaitogo.sg_page_001" id="348" name="Google Shape;348;p19"/>
          <p:cNvPicPr preferRelativeResize="0"/>
          <p:nvPr/>
        </p:nvPicPr>
        <p:blipFill rotWithShape="1">
          <a:blip r:embed="rId3">
            <a:alphaModFix/>
          </a:blip>
          <a:srcRect b="0" l="0" r="0" t="0"/>
          <a:stretch/>
        </p:blipFill>
        <p:spPr>
          <a:xfrm>
            <a:off x="296545" y="1074420"/>
            <a:ext cx="3141345" cy="4446270"/>
          </a:xfrm>
          <a:prstGeom prst="rect">
            <a:avLst/>
          </a:prstGeom>
          <a:noFill/>
          <a:ln>
            <a:noFill/>
          </a:ln>
        </p:spPr>
      </p:pic>
      <p:pic>
        <p:nvPicPr>
          <p:cNvPr descr="pattayagarden.com.sg_page_001" id="349" name="Google Shape;349;p19"/>
          <p:cNvPicPr preferRelativeResize="0"/>
          <p:nvPr/>
        </p:nvPicPr>
        <p:blipFill rotWithShape="1">
          <a:blip r:embed="rId4">
            <a:alphaModFix/>
          </a:blip>
          <a:srcRect b="0" l="0" r="0" t="0"/>
          <a:stretch/>
        </p:blipFill>
        <p:spPr>
          <a:xfrm>
            <a:off x="3437890" y="1074420"/>
            <a:ext cx="3217545" cy="4554220"/>
          </a:xfrm>
          <a:prstGeom prst="rect">
            <a:avLst/>
          </a:prstGeom>
          <a:noFill/>
          <a:ln>
            <a:noFill/>
          </a:ln>
        </p:spPr>
      </p:pic>
      <p:pic>
        <p:nvPicPr>
          <p:cNvPr descr="timeforthai.com.sg_page_001" id="350" name="Google Shape;350;p19"/>
          <p:cNvPicPr preferRelativeResize="0"/>
          <p:nvPr/>
        </p:nvPicPr>
        <p:blipFill rotWithShape="1">
          <a:blip r:embed="rId5">
            <a:alphaModFix/>
          </a:blip>
          <a:srcRect b="0" l="0" r="0" t="0"/>
          <a:stretch/>
        </p:blipFill>
        <p:spPr>
          <a:xfrm>
            <a:off x="6655435" y="1160145"/>
            <a:ext cx="3020060" cy="42748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
          <p:cNvSpPr txBox="1"/>
          <p:nvPr/>
        </p:nvSpPr>
        <p:spPr>
          <a:xfrm>
            <a:off x="4892223" y="3687967"/>
            <a:ext cx="4408887" cy="1425485"/>
          </a:xfrm>
          <a:prstGeom prst="rect">
            <a:avLst/>
          </a:prstGeom>
          <a:noFill/>
          <a:ln>
            <a:noFill/>
          </a:ln>
        </p:spPr>
        <p:txBody>
          <a:bodyPr anchorCtr="0" anchor="t" bIns="37125" lIns="74275" spcFirstLastPara="1" rIns="74275" wrap="square" tIns="37125">
            <a:spAutoFit/>
          </a:bodyPr>
          <a:lstStyle/>
          <a:p>
            <a:pPr indent="0" lvl="0" marL="0" marR="0" rtl="0" algn="ctr">
              <a:lnSpc>
                <a:spcPct val="100000"/>
              </a:lnSpc>
              <a:spcBef>
                <a:spcPts val="0"/>
              </a:spcBef>
              <a:spcAft>
                <a:spcPts val="0"/>
              </a:spcAft>
              <a:buClr>
                <a:srgbClr val="000000"/>
              </a:buClr>
              <a:buSzPts val="4390"/>
              <a:buFont typeface="Arial"/>
              <a:buNone/>
            </a:pPr>
            <a:r>
              <a:rPr b="1" i="0" lang="en-US" sz="4390" u="none" cap="none" strike="noStrike">
                <a:solidFill>
                  <a:srgbClr val="FF3300"/>
                </a:solidFill>
                <a:latin typeface="Montserrat SemiBold"/>
                <a:ea typeface="Montserrat SemiBold"/>
                <a:cs typeface="Montserrat SemiBold"/>
                <a:sym typeface="Montserrat SemiBold"/>
              </a:rPr>
              <a:t>Company Background</a:t>
            </a:r>
            <a:endParaRPr b="0" i="0" sz="1950" u="none" cap="none" strike="noStrike">
              <a:solidFill>
                <a:srgbClr val="000000"/>
              </a:solidFill>
              <a:latin typeface="Arial"/>
              <a:ea typeface="Arial"/>
              <a:cs typeface="Arial"/>
              <a:sym typeface="Arial"/>
            </a:endParaRPr>
          </a:p>
        </p:txBody>
      </p:sp>
      <p:sp>
        <p:nvSpPr>
          <p:cNvPr id="161" name="Google Shape;161;p2"/>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ThaiToGo" id="162" name="Google Shape;162;p2"/>
          <p:cNvPicPr preferRelativeResize="0"/>
          <p:nvPr/>
        </p:nvPicPr>
        <p:blipFill rotWithShape="1">
          <a:blip r:embed="rId3">
            <a:alphaModFix/>
          </a:blip>
          <a:srcRect b="0" l="0" r="0" t="0"/>
          <a:stretch/>
        </p:blipFill>
        <p:spPr>
          <a:xfrm>
            <a:off x="0" y="0"/>
            <a:ext cx="5160010"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20"/>
          <p:cNvGrpSpPr/>
          <p:nvPr/>
        </p:nvGrpSpPr>
        <p:grpSpPr>
          <a:xfrm>
            <a:off x="590866" y="325487"/>
            <a:ext cx="7232334" cy="619773"/>
            <a:chOff x="727220" y="171998"/>
            <a:chExt cx="10231500" cy="762797"/>
          </a:xfrm>
        </p:grpSpPr>
        <p:sp>
          <p:nvSpPr>
            <p:cNvPr id="356" name="Google Shape;356;p20"/>
            <p:cNvSpPr txBox="1"/>
            <p:nvPr/>
          </p:nvSpPr>
          <p:spPr>
            <a:xfrm>
              <a:off x="727220" y="252960"/>
              <a:ext cx="10231500" cy="522067"/>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SEO</a:t>
              </a:r>
              <a:endParaRPr b="0" i="0" sz="1400" u="none" cap="none" strike="noStrike">
                <a:solidFill>
                  <a:srgbClr val="000000"/>
                </a:solidFill>
                <a:latin typeface="Arial"/>
                <a:ea typeface="Arial"/>
                <a:cs typeface="Arial"/>
                <a:sym typeface="Arial"/>
              </a:endParaRPr>
            </a:p>
          </p:txBody>
        </p:sp>
        <p:cxnSp>
          <p:nvCxnSpPr>
            <p:cNvPr id="357" name="Google Shape;357;p2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58" name="Google Shape;358;p2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59" name="Google Shape;359;p20"/>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aphicFrame>
        <p:nvGraphicFramePr>
          <p:cNvPr id="360" name="Google Shape;360;p20"/>
          <p:cNvGraphicFramePr/>
          <p:nvPr/>
        </p:nvGraphicFramePr>
        <p:xfrm>
          <a:off x="328295" y="1350010"/>
          <a:ext cx="8067560" cy="2472055"/>
        </p:xfrm>
        <a:graphic>
          <a:graphicData uri="http://schemas.openxmlformats.org/presentationml/2006/ole">
            <mc:AlternateContent>
              <mc:Choice Requires="v">
                <p:oleObj r:id="rId4" imgH="2472055" imgW="8067560" progId="Excel.Sheet.12" spid="_x0000_s1">
                  <p:embed/>
                </p:oleObj>
              </mc:Choice>
              <mc:Fallback>
                <p:oleObj r:id="rId5" imgH="2472055" imgW="8067560" progId="Excel.Sheet.12">
                  <p:embed/>
                  <p:pic>
                    <p:nvPicPr>
                      <p:cNvPr id="360" name="Google Shape;360;p20"/>
                      <p:cNvPicPr preferRelativeResize="0"/>
                      <p:nvPr/>
                    </p:nvPicPr>
                    <p:blipFill rotWithShape="1">
                      <a:blip r:embed="rId6">
                        <a:alphaModFix/>
                      </a:blip>
                      <a:srcRect b="0" l="0" r="0" t="0"/>
                      <a:stretch/>
                    </p:blipFill>
                    <p:spPr>
                      <a:xfrm>
                        <a:off x="328295" y="1350010"/>
                        <a:ext cx="8067560" cy="2472055"/>
                      </a:xfrm>
                      <a:prstGeom prst="rect">
                        <a:avLst/>
                      </a:prstGeom>
                      <a:noFill/>
                      <a:ln>
                        <a:noFill/>
                      </a:ln>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grpSp>
        <p:nvGrpSpPr>
          <p:cNvPr id="365" name="Google Shape;365;p21"/>
          <p:cNvGrpSpPr/>
          <p:nvPr/>
        </p:nvGrpSpPr>
        <p:grpSpPr>
          <a:xfrm>
            <a:off x="478481" y="191286"/>
            <a:ext cx="6637214" cy="619773"/>
            <a:chOff x="727220" y="171998"/>
            <a:chExt cx="10231500" cy="762797"/>
          </a:xfrm>
        </p:grpSpPr>
        <p:sp>
          <p:nvSpPr>
            <p:cNvPr id="366" name="Google Shape;366;p21"/>
            <p:cNvSpPr txBox="1"/>
            <p:nvPr/>
          </p:nvSpPr>
          <p:spPr>
            <a:xfrm>
              <a:off x="727220" y="252960"/>
              <a:ext cx="10231500" cy="522067"/>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Backlink</a:t>
              </a:r>
              <a:endParaRPr b="0" i="0" sz="1400" u="none" cap="none" strike="noStrike">
                <a:solidFill>
                  <a:srgbClr val="000000"/>
                </a:solidFill>
                <a:latin typeface="Arial"/>
                <a:ea typeface="Arial"/>
                <a:cs typeface="Arial"/>
                <a:sym typeface="Arial"/>
              </a:endParaRPr>
            </a:p>
          </p:txBody>
        </p:sp>
        <p:cxnSp>
          <p:nvCxnSpPr>
            <p:cNvPr id="367" name="Google Shape;367;p2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68" name="Google Shape;368;p2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369" name="Google Shape;369;p21"/>
          <p:cNvPicPr preferRelativeResize="0"/>
          <p:nvPr/>
        </p:nvPicPr>
        <p:blipFill rotWithShape="1">
          <a:blip r:embed="rId3">
            <a:alphaModFix/>
          </a:blip>
          <a:srcRect b="0" l="0" r="0" t="0"/>
          <a:stretch/>
        </p:blipFill>
        <p:spPr>
          <a:xfrm>
            <a:off x="0" y="1146188"/>
            <a:ext cx="4988309" cy="3816452"/>
          </a:xfrm>
          <a:prstGeom prst="rect">
            <a:avLst/>
          </a:prstGeom>
          <a:noFill/>
          <a:ln>
            <a:noFill/>
          </a:ln>
        </p:spPr>
      </p:pic>
      <p:pic>
        <p:nvPicPr>
          <p:cNvPr id="370" name="Google Shape;370;p21"/>
          <p:cNvPicPr preferRelativeResize="0"/>
          <p:nvPr/>
        </p:nvPicPr>
        <p:blipFill rotWithShape="1">
          <a:blip r:embed="rId4">
            <a:alphaModFix/>
          </a:blip>
          <a:srcRect b="0" l="0" r="0" t="0"/>
          <a:stretch/>
        </p:blipFill>
        <p:spPr>
          <a:xfrm>
            <a:off x="4917814" y="1146188"/>
            <a:ext cx="4984314" cy="3831227"/>
          </a:xfrm>
          <a:prstGeom prst="rect">
            <a:avLst/>
          </a:prstGeom>
          <a:noFill/>
          <a:ln>
            <a:noFill/>
          </a:ln>
        </p:spPr>
      </p:pic>
      <p:pic>
        <p:nvPicPr>
          <p:cNvPr id="371" name="Google Shape;371;p21"/>
          <p:cNvPicPr preferRelativeResize="0"/>
          <p:nvPr/>
        </p:nvPicPr>
        <p:blipFill rotWithShape="1">
          <a:blip r:embed="rId5">
            <a:alphaModFix/>
          </a:blip>
          <a:srcRect b="65542" l="0" r="0" t="1"/>
          <a:stretch/>
        </p:blipFill>
        <p:spPr>
          <a:xfrm>
            <a:off x="-13580" y="4311762"/>
            <a:ext cx="9915708" cy="2546238"/>
          </a:xfrm>
          <a:prstGeom prst="rect">
            <a:avLst/>
          </a:prstGeom>
          <a:noFill/>
          <a:ln>
            <a:noFill/>
          </a:ln>
        </p:spPr>
      </p:pic>
      <p:sp>
        <p:nvSpPr>
          <p:cNvPr id="372" name="Google Shape;372;p21"/>
          <p:cNvSpPr/>
          <p:nvPr/>
        </p:nvSpPr>
        <p:spPr>
          <a:xfrm>
            <a:off x="478481" y="882804"/>
            <a:ext cx="3220753"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1" lang="en-US" sz="1400" u="none" cap="none" strike="noStrike">
                <a:solidFill>
                  <a:srgbClr val="0070C0"/>
                </a:solidFill>
                <a:latin typeface="Arial"/>
                <a:ea typeface="Arial"/>
                <a:cs typeface="Arial"/>
                <a:sym typeface="Arial"/>
              </a:rPr>
              <a:t>Use of ahrefs to see Backlink Checker</a:t>
            </a:r>
            <a:endParaRPr b="0" i="1" sz="1400" u="none" cap="none" strike="noStrike">
              <a:solidFill>
                <a:srgbClr val="191919"/>
              </a:solidFill>
              <a:latin typeface="Montserrat Medium"/>
              <a:ea typeface="Montserrat Medium"/>
              <a:cs typeface="Montserrat Medium"/>
              <a:sym typeface="Montserrat Medium"/>
            </a:endParaRPr>
          </a:p>
        </p:txBody>
      </p:sp>
      <p:sp>
        <p:nvSpPr>
          <p:cNvPr id="373" name="Google Shape;373;p21"/>
          <p:cNvSpPr/>
          <p:nvPr/>
        </p:nvSpPr>
        <p:spPr>
          <a:xfrm>
            <a:off x="3797088" y="860979"/>
            <a:ext cx="29899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6">
                  <a:extLst>
                    <a:ext uri="{A12FA001-AC4F-418D-AE19-62706E023703}">
                      <ahyp:hlinkClr val="tx"/>
                    </a:ext>
                  </a:extLst>
                </a:hlinkClick>
              </a:rPr>
              <a:t>https://ahrefs.com/backlink-checker</a:t>
            </a:r>
            <a:endParaRPr b="0" i="0" sz="1400" u="none" cap="none" strike="noStrike">
              <a:solidFill>
                <a:srgbClr val="000000"/>
              </a:solidFill>
              <a:latin typeface="Arial"/>
              <a:ea typeface="Arial"/>
              <a:cs typeface="Arial"/>
              <a:sym typeface="Arial"/>
            </a:endParaRPr>
          </a:p>
        </p:txBody>
      </p:sp>
      <p:sp>
        <p:nvSpPr>
          <p:cNvPr id="374" name="Google Shape;374;p21"/>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375" name="Google Shape;375;p21"/>
          <p:cNvPicPr preferRelativeResize="0"/>
          <p:nvPr/>
        </p:nvPicPr>
        <p:blipFill rotWithShape="1">
          <a:blip r:embed="rId7">
            <a:alphaModFix/>
          </a:blip>
          <a:srcRect b="0" l="0" r="0" t="0"/>
          <a:stretch/>
        </p:blipFill>
        <p:spPr>
          <a:xfrm flipH="1">
            <a:off x="7960995" y="6501130"/>
            <a:ext cx="497205" cy="356870"/>
          </a:xfrm>
          <a:prstGeom prst="rect">
            <a:avLst/>
          </a:prstGeom>
          <a:noFill/>
          <a:ln>
            <a:noFill/>
          </a:ln>
        </p:spPr>
      </p:pic>
      <p:sp>
        <p:nvSpPr>
          <p:cNvPr id="376" name="Google Shape;376;p21"/>
          <p:cNvSpPr/>
          <p:nvPr/>
        </p:nvSpPr>
        <p:spPr>
          <a:xfrm>
            <a:off x="123825" y="1549400"/>
            <a:ext cx="4102735" cy="1069340"/>
          </a:xfrm>
          <a:prstGeom prst="flowChartMagneticTape">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7" name="Google Shape;377;p21"/>
          <p:cNvSpPr/>
          <p:nvPr/>
        </p:nvSpPr>
        <p:spPr>
          <a:xfrm>
            <a:off x="4918075" y="1549400"/>
            <a:ext cx="4102735" cy="1069340"/>
          </a:xfrm>
          <a:prstGeom prst="flowChartMagneticTape">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8" name="Google Shape;378;p21"/>
          <p:cNvSpPr/>
          <p:nvPr/>
        </p:nvSpPr>
        <p:spPr>
          <a:xfrm>
            <a:off x="123825" y="5226024"/>
            <a:ext cx="8501604" cy="1521486"/>
          </a:xfrm>
          <a:prstGeom prst="flowChartMagneticTape">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379" name="Google Shape;379;p21"/>
          <p:cNvPicPr preferRelativeResize="0"/>
          <p:nvPr/>
        </p:nvPicPr>
        <p:blipFill rotWithShape="1">
          <a:blip r:embed="rId8">
            <a:alphaModFix/>
          </a:blip>
          <a:srcRect b="0" l="0" r="0" t="0"/>
          <a:stretch/>
        </p:blipFill>
        <p:spPr>
          <a:xfrm>
            <a:off x="9020810" y="2293841"/>
            <a:ext cx="754997" cy="754997"/>
          </a:xfrm>
          <a:prstGeom prst="rect">
            <a:avLst/>
          </a:prstGeom>
          <a:noFill/>
          <a:ln>
            <a:noFill/>
          </a:ln>
        </p:spPr>
      </p:pic>
      <p:pic>
        <p:nvPicPr>
          <p:cNvPr id="380" name="Google Shape;380;p21"/>
          <p:cNvPicPr preferRelativeResize="0"/>
          <p:nvPr/>
        </p:nvPicPr>
        <p:blipFill rotWithShape="1">
          <a:blip r:embed="rId8">
            <a:alphaModFix/>
          </a:blip>
          <a:srcRect b="0" l="0" r="0" t="0"/>
          <a:stretch/>
        </p:blipFill>
        <p:spPr>
          <a:xfrm>
            <a:off x="4246892" y="2266955"/>
            <a:ext cx="754997" cy="754997"/>
          </a:xfrm>
          <a:prstGeom prst="rect">
            <a:avLst/>
          </a:prstGeom>
          <a:noFill/>
          <a:ln>
            <a:noFill/>
          </a:ln>
        </p:spPr>
      </p:pic>
      <p:pic>
        <p:nvPicPr>
          <p:cNvPr id="381" name="Google Shape;381;p21"/>
          <p:cNvPicPr preferRelativeResize="0"/>
          <p:nvPr/>
        </p:nvPicPr>
        <p:blipFill rotWithShape="1">
          <a:blip r:embed="rId8">
            <a:alphaModFix/>
          </a:blip>
          <a:srcRect b="0" l="0" r="0" t="0"/>
          <a:stretch/>
        </p:blipFill>
        <p:spPr>
          <a:xfrm>
            <a:off x="8643311" y="6302066"/>
            <a:ext cx="754997" cy="7549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pSp>
        <p:nvGrpSpPr>
          <p:cNvPr id="386" name="Google Shape;386;p22"/>
          <p:cNvGrpSpPr/>
          <p:nvPr/>
        </p:nvGrpSpPr>
        <p:grpSpPr>
          <a:xfrm>
            <a:off x="590866" y="367049"/>
            <a:ext cx="8313094" cy="619773"/>
            <a:chOff x="727220" y="171998"/>
            <a:chExt cx="10231500" cy="762797"/>
          </a:xfrm>
        </p:grpSpPr>
        <p:sp>
          <p:nvSpPr>
            <p:cNvPr id="387" name="Google Shape;387;p22"/>
            <p:cNvSpPr txBox="1"/>
            <p:nvPr/>
          </p:nvSpPr>
          <p:spPr>
            <a:xfrm>
              <a:off x="727220" y="252960"/>
              <a:ext cx="10231500" cy="522067"/>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Backlink</a:t>
              </a:r>
              <a:endParaRPr b="0" i="0" sz="1400" u="none" cap="none" strike="noStrike">
                <a:solidFill>
                  <a:srgbClr val="000000"/>
                </a:solidFill>
                <a:latin typeface="Arial"/>
                <a:ea typeface="Arial"/>
                <a:cs typeface="Arial"/>
                <a:sym typeface="Arial"/>
              </a:endParaRPr>
            </a:p>
          </p:txBody>
        </p:sp>
        <p:cxnSp>
          <p:nvCxnSpPr>
            <p:cNvPr id="388" name="Google Shape;388;p2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89" name="Google Shape;389;p2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90" name="Google Shape;390;p22"/>
          <p:cNvSpPr txBox="1"/>
          <p:nvPr/>
        </p:nvSpPr>
        <p:spPr>
          <a:xfrm>
            <a:off x="409622" y="2775309"/>
            <a:ext cx="3122472" cy="332797"/>
          </a:xfrm>
          <a:prstGeom prst="rect">
            <a:avLst/>
          </a:prstGeom>
          <a:noFill/>
          <a:ln>
            <a:noFill/>
          </a:ln>
        </p:spPr>
        <p:txBody>
          <a:bodyPr anchorCtr="0" anchor="t" bIns="37125" lIns="74275" spcFirstLastPara="1" rIns="74275" wrap="square" tIns="37125">
            <a:noAutofit/>
          </a:bodyPr>
          <a:lstStyle/>
          <a:p>
            <a:pPr indent="0" lvl="0" marL="0" marR="0" rtl="0" algn="l">
              <a:lnSpc>
                <a:spcPct val="90000"/>
              </a:lnSpc>
              <a:spcBef>
                <a:spcPts val="0"/>
              </a:spcBef>
              <a:spcAft>
                <a:spcPts val="0"/>
              </a:spcAft>
              <a:buClr>
                <a:srgbClr val="000000"/>
              </a:buClr>
              <a:buSzPts val="1800"/>
              <a:buFont typeface="Arial"/>
              <a:buNone/>
            </a:pPr>
            <a:r>
              <a:rPr b="0" i="1" lang="en-US" sz="1800" u="none" cap="none" strike="noStrike">
                <a:solidFill>
                  <a:srgbClr val="0070C0"/>
                </a:solidFill>
                <a:latin typeface="Arial"/>
                <a:ea typeface="Arial"/>
                <a:cs typeface="Arial"/>
                <a:sym typeface="Arial"/>
              </a:rPr>
              <a:t>Setup and improve backlink</a:t>
            </a:r>
            <a:endParaRPr b="0" i="0" sz="1400" u="none" cap="none" strike="noStrike">
              <a:solidFill>
                <a:srgbClr val="000000"/>
              </a:solidFill>
              <a:latin typeface="Arial"/>
              <a:ea typeface="Arial"/>
              <a:cs typeface="Arial"/>
              <a:sym typeface="Arial"/>
            </a:endParaRPr>
          </a:p>
        </p:txBody>
      </p:sp>
      <p:sp>
        <p:nvSpPr>
          <p:cNvPr id="391" name="Google Shape;391;p22"/>
          <p:cNvSpPr/>
          <p:nvPr/>
        </p:nvSpPr>
        <p:spPr>
          <a:xfrm>
            <a:off x="409622" y="3237015"/>
            <a:ext cx="7764551" cy="34470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A backlink, also known as an inbound link or incoming link, is a hyperlink from one website to another. Backlinks are important for several reasons: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Trebuchet MS"/>
              <a:buAutoNum type="arabicPeriod"/>
            </a:pPr>
            <a:r>
              <a:rPr b="1" i="0" lang="en-US" sz="1200" u="none" cap="none" strike="noStrike">
                <a:solidFill>
                  <a:srgbClr val="0070C0"/>
                </a:solidFill>
                <a:latin typeface="Arial"/>
                <a:ea typeface="Arial"/>
                <a:cs typeface="Arial"/>
                <a:sym typeface="Arial"/>
              </a:rPr>
              <a:t>SEO (Search Engine Optimization)</a:t>
            </a:r>
            <a:r>
              <a:rPr b="0" i="0" lang="en-US" sz="1200" u="none" cap="none" strike="noStrike">
                <a:solidFill>
                  <a:srgbClr val="0070C0"/>
                </a:solidFill>
                <a:latin typeface="Arial"/>
                <a:ea typeface="Arial"/>
                <a:cs typeface="Arial"/>
                <a:sym typeface="Arial"/>
              </a:rPr>
              <a:t>: Backlinks are a key factor in how search engines rank websites. High-quality backlinks from authoritative websites can improve a site's search engine ranking.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Trebuchet MS"/>
              <a:buNone/>
            </a:pPr>
            <a:r>
              <a:t/>
            </a:r>
            <a:endParaRPr b="0" i="0" sz="12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Trebuchet MS"/>
              <a:buAutoNum type="arabicPeriod"/>
            </a:pPr>
            <a:r>
              <a:rPr b="1" i="0" lang="en-US" sz="1200" u="none" cap="none" strike="noStrike">
                <a:solidFill>
                  <a:srgbClr val="0070C0"/>
                </a:solidFill>
                <a:latin typeface="Arial"/>
                <a:ea typeface="Arial"/>
                <a:cs typeface="Arial"/>
                <a:sym typeface="Arial"/>
              </a:rPr>
              <a:t>Referral Traffic</a:t>
            </a:r>
            <a:r>
              <a:rPr b="0" i="0" lang="en-US" sz="1200" u="none" cap="none" strike="noStrike">
                <a:solidFill>
                  <a:srgbClr val="0070C0"/>
                </a:solidFill>
                <a:latin typeface="Arial"/>
                <a:ea typeface="Arial"/>
                <a:cs typeface="Arial"/>
                <a:sym typeface="Arial"/>
              </a:rPr>
              <a:t>: Backlinks can drive traffic to your website from other sites. If a popular website links to your site, their visitors might click the link and visit your site.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Trebuchet MS"/>
              <a:buNone/>
            </a:pPr>
            <a:r>
              <a:t/>
            </a:r>
            <a:endParaRPr b="0" i="0" sz="12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Trebuchet MS"/>
              <a:buAutoNum type="arabicPeriod"/>
            </a:pPr>
            <a:r>
              <a:rPr b="1" i="0" lang="en-US" sz="1200" u="none" cap="none" strike="noStrike">
                <a:solidFill>
                  <a:srgbClr val="0070C0"/>
                </a:solidFill>
                <a:latin typeface="Arial"/>
                <a:ea typeface="Arial"/>
                <a:cs typeface="Arial"/>
                <a:sym typeface="Arial"/>
              </a:rPr>
              <a:t>Credibility and Authority</a:t>
            </a:r>
            <a:r>
              <a:rPr b="0" i="0" lang="en-US" sz="1200" u="none" cap="none" strike="noStrike">
                <a:solidFill>
                  <a:srgbClr val="0070C0"/>
                </a:solidFill>
                <a:latin typeface="Arial"/>
                <a:ea typeface="Arial"/>
                <a:cs typeface="Arial"/>
                <a:sym typeface="Arial"/>
              </a:rPr>
              <a:t>: Backlinks from reputable sites can enhance the credibility and authority of your website. They act as endorsements from other websites.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Trebuchet MS"/>
              <a:buNone/>
            </a:pPr>
            <a:r>
              <a:t/>
            </a:r>
            <a:endParaRPr b="0" i="0" sz="12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Trebuchet MS"/>
              <a:buAutoNum type="arabicPeriod"/>
            </a:pPr>
            <a:r>
              <a:rPr b="1" i="0" lang="en-US" sz="1200" u="none" cap="none" strike="noStrike">
                <a:solidFill>
                  <a:srgbClr val="0070C0"/>
                </a:solidFill>
                <a:latin typeface="Arial"/>
                <a:ea typeface="Arial"/>
                <a:cs typeface="Arial"/>
                <a:sym typeface="Arial"/>
              </a:rPr>
              <a:t>Indexing</a:t>
            </a:r>
            <a:r>
              <a:rPr b="0" i="0" lang="en-US" sz="1200" u="none" cap="none" strike="noStrike">
                <a:solidFill>
                  <a:srgbClr val="0070C0"/>
                </a:solidFill>
                <a:latin typeface="Arial"/>
                <a:ea typeface="Arial"/>
                <a:cs typeface="Arial"/>
                <a:sym typeface="Arial"/>
              </a:rPr>
              <a:t>: Search engines use backlinks to discover new web pages. If your site is linked to from another site, search engines can find and index your site more easily.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Trebuchet MS"/>
              <a:buNone/>
            </a:pPr>
            <a:r>
              <a:t/>
            </a:r>
            <a:endParaRPr b="0" i="0" sz="12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Trebuchet MS"/>
              <a:buAutoNum type="arabicPeriod"/>
            </a:pPr>
            <a:r>
              <a:rPr b="1" i="0" lang="en-US" sz="1200" u="none" cap="none" strike="noStrike">
                <a:solidFill>
                  <a:srgbClr val="0070C0"/>
                </a:solidFill>
                <a:latin typeface="Arial"/>
                <a:ea typeface="Arial"/>
                <a:cs typeface="Arial"/>
                <a:sym typeface="Arial"/>
              </a:rPr>
              <a:t>Brand Awareness</a:t>
            </a:r>
            <a:r>
              <a:rPr b="0" i="0" lang="en-US" sz="1200" u="none" cap="none" strike="noStrike">
                <a:solidFill>
                  <a:srgbClr val="0070C0"/>
                </a:solidFill>
                <a:latin typeface="Arial"/>
                <a:ea typeface="Arial"/>
                <a:cs typeface="Arial"/>
                <a:sym typeface="Arial"/>
              </a:rPr>
              <a:t>: Backlinks can help increase your brand's visibility and recognition. When your site is linked to from multiple places, it can help build your brand's presence online.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Overall, backlinks are a critical component of a successful digital marketing and SEO strategy.</a:t>
            </a:r>
            <a:endParaRPr b="0" i="0" sz="1400" u="none" cap="none" strike="noStrike">
              <a:solidFill>
                <a:srgbClr val="000000"/>
              </a:solidFill>
              <a:latin typeface="Arial"/>
              <a:ea typeface="Arial"/>
              <a:cs typeface="Arial"/>
              <a:sym typeface="Arial"/>
            </a:endParaRPr>
          </a:p>
        </p:txBody>
      </p:sp>
      <p:sp>
        <p:nvSpPr>
          <p:cNvPr id="392" name="Google Shape;392;p22"/>
          <p:cNvSpPr txBox="1"/>
          <p:nvPr/>
        </p:nvSpPr>
        <p:spPr>
          <a:xfrm>
            <a:off x="590866" y="1055103"/>
            <a:ext cx="18950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Comparison Table 1</a:t>
            </a:r>
            <a:endParaRPr b="1" i="0" sz="1400" u="none" cap="none" strike="noStrike">
              <a:solidFill>
                <a:srgbClr val="0070C0"/>
              </a:solidFill>
              <a:latin typeface="Arial"/>
              <a:ea typeface="Arial"/>
              <a:cs typeface="Arial"/>
              <a:sym typeface="Arial"/>
            </a:endParaRPr>
          </a:p>
        </p:txBody>
      </p:sp>
      <p:sp>
        <p:nvSpPr>
          <p:cNvPr id="393" name="Google Shape;393;p22"/>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aphicFrame>
        <p:nvGraphicFramePr>
          <p:cNvPr id="394" name="Google Shape;394;p22"/>
          <p:cNvGraphicFramePr/>
          <p:nvPr/>
        </p:nvGraphicFramePr>
        <p:xfrm>
          <a:off x="512176" y="1418363"/>
          <a:ext cx="3000000" cy="3000000"/>
        </p:xfrm>
        <a:graphic>
          <a:graphicData uri="http://schemas.openxmlformats.org/drawingml/2006/table">
            <a:tbl>
              <a:tblPr>
                <a:noFill/>
                <a:tableStyleId>{A9F878A8-7050-4373-9EF1-1CA0764EED00}</a:tableStyleId>
              </a:tblPr>
              <a:tblGrid>
                <a:gridCol w="2555425"/>
                <a:gridCol w="1220450"/>
                <a:gridCol w="1137725"/>
                <a:gridCol w="1844825"/>
              </a:tblGrid>
              <a:tr h="314325">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Restaurant Name</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Domain Rating</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Backlinks</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Linking Websites</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Thai To Go</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13</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4</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4</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Pattaya Garden Restaurant</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0.7</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56</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40</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Time For Thai</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19</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164</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53</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pSp>
        <p:nvGrpSpPr>
          <p:cNvPr id="399" name="Google Shape;399;p23"/>
          <p:cNvGrpSpPr/>
          <p:nvPr/>
        </p:nvGrpSpPr>
        <p:grpSpPr>
          <a:xfrm>
            <a:off x="640742" y="333799"/>
            <a:ext cx="6807462" cy="619773"/>
            <a:chOff x="727220" y="171998"/>
            <a:chExt cx="10231500" cy="762797"/>
          </a:xfrm>
        </p:grpSpPr>
        <p:sp>
          <p:nvSpPr>
            <p:cNvPr id="400" name="Google Shape;400;p23"/>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Facebook</a:t>
              </a:r>
              <a:endParaRPr b="0" i="0" sz="1140" u="none" cap="none" strike="noStrike">
                <a:solidFill>
                  <a:srgbClr val="000000"/>
                </a:solidFill>
                <a:latin typeface="Arial"/>
                <a:ea typeface="Arial"/>
                <a:cs typeface="Arial"/>
                <a:sym typeface="Arial"/>
              </a:endParaRPr>
            </a:p>
          </p:txBody>
        </p:sp>
        <p:cxnSp>
          <p:nvCxnSpPr>
            <p:cNvPr id="401" name="Google Shape;401;p2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02" name="Google Shape;402;p2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403" name="Google Shape;403;p23"/>
          <p:cNvPicPr preferRelativeResize="0"/>
          <p:nvPr/>
        </p:nvPicPr>
        <p:blipFill rotWithShape="1">
          <a:blip r:embed="rId3">
            <a:alphaModFix/>
          </a:blip>
          <a:srcRect b="0" l="0" r="0" t="0"/>
          <a:stretch/>
        </p:blipFill>
        <p:spPr>
          <a:xfrm>
            <a:off x="0" y="1631137"/>
            <a:ext cx="9906000" cy="5226863"/>
          </a:xfrm>
          <a:prstGeom prst="rect">
            <a:avLst/>
          </a:prstGeom>
          <a:noFill/>
          <a:ln>
            <a:noFill/>
          </a:ln>
        </p:spPr>
      </p:pic>
      <p:sp>
        <p:nvSpPr>
          <p:cNvPr id="404" name="Google Shape;404;p23"/>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05" name="Google Shape;405;p23"/>
          <p:cNvPicPr preferRelativeResize="0"/>
          <p:nvPr/>
        </p:nvPicPr>
        <p:blipFill rotWithShape="1">
          <a:blip r:embed="rId4">
            <a:alphaModFix/>
          </a:blip>
          <a:srcRect b="0" l="0" r="0" t="0"/>
          <a:stretch/>
        </p:blipFill>
        <p:spPr>
          <a:xfrm>
            <a:off x="3745668" y="4874078"/>
            <a:ext cx="754997" cy="7549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grpSp>
        <p:nvGrpSpPr>
          <p:cNvPr id="410" name="Google Shape;410;p24"/>
          <p:cNvGrpSpPr/>
          <p:nvPr/>
        </p:nvGrpSpPr>
        <p:grpSpPr>
          <a:xfrm>
            <a:off x="640742" y="333799"/>
            <a:ext cx="6807462" cy="619773"/>
            <a:chOff x="727220" y="171998"/>
            <a:chExt cx="10231500" cy="762797"/>
          </a:xfrm>
        </p:grpSpPr>
        <p:sp>
          <p:nvSpPr>
            <p:cNvPr id="411" name="Google Shape;411;p24"/>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Facebook</a:t>
              </a:r>
              <a:endParaRPr b="0" i="0" sz="1140" u="none" cap="none" strike="noStrike">
                <a:solidFill>
                  <a:srgbClr val="000000"/>
                </a:solidFill>
                <a:latin typeface="Arial"/>
                <a:ea typeface="Arial"/>
                <a:cs typeface="Arial"/>
                <a:sym typeface="Arial"/>
              </a:endParaRPr>
            </a:p>
          </p:txBody>
        </p:sp>
        <p:cxnSp>
          <p:nvCxnSpPr>
            <p:cNvPr id="412" name="Google Shape;412;p2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13" name="Google Shape;413;p2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414" name="Google Shape;414;p24"/>
          <p:cNvPicPr preferRelativeResize="0"/>
          <p:nvPr/>
        </p:nvPicPr>
        <p:blipFill rotWithShape="1">
          <a:blip r:embed="rId3">
            <a:alphaModFix/>
          </a:blip>
          <a:srcRect b="0" l="0" r="0" t="0"/>
          <a:stretch/>
        </p:blipFill>
        <p:spPr>
          <a:xfrm>
            <a:off x="0" y="1657480"/>
            <a:ext cx="9906000" cy="5200520"/>
          </a:xfrm>
          <a:prstGeom prst="rect">
            <a:avLst/>
          </a:prstGeom>
          <a:noFill/>
          <a:ln>
            <a:noFill/>
          </a:ln>
        </p:spPr>
      </p:pic>
      <p:sp>
        <p:nvSpPr>
          <p:cNvPr id="415" name="Google Shape;415;p24"/>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16" name="Google Shape;416;p24"/>
          <p:cNvPicPr preferRelativeResize="0"/>
          <p:nvPr/>
        </p:nvPicPr>
        <p:blipFill rotWithShape="1">
          <a:blip r:embed="rId4">
            <a:alphaModFix/>
          </a:blip>
          <a:srcRect b="0" l="0" r="0" t="0"/>
          <a:stretch/>
        </p:blipFill>
        <p:spPr>
          <a:xfrm flipH="1">
            <a:off x="3496945" y="5520690"/>
            <a:ext cx="497205" cy="356870"/>
          </a:xfrm>
          <a:prstGeom prst="rect">
            <a:avLst/>
          </a:prstGeom>
          <a:noFill/>
          <a:ln>
            <a:noFill/>
          </a:ln>
        </p:spPr>
      </p:pic>
      <p:pic>
        <p:nvPicPr>
          <p:cNvPr id="417" name="Google Shape;417;p24"/>
          <p:cNvPicPr preferRelativeResize="0"/>
          <p:nvPr/>
        </p:nvPicPr>
        <p:blipFill rotWithShape="1">
          <a:blip r:embed="rId5">
            <a:alphaModFix/>
          </a:blip>
          <a:srcRect b="0" l="0" r="0" t="0"/>
          <a:stretch/>
        </p:blipFill>
        <p:spPr>
          <a:xfrm>
            <a:off x="3745547" y="4878568"/>
            <a:ext cx="754997" cy="7549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25"/>
          <p:cNvGrpSpPr/>
          <p:nvPr/>
        </p:nvGrpSpPr>
        <p:grpSpPr>
          <a:xfrm>
            <a:off x="640742" y="333799"/>
            <a:ext cx="6807462" cy="619773"/>
            <a:chOff x="727220" y="171998"/>
            <a:chExt cx="10231500" cy="762797"/>
          </a:xfrm>
        </p:grpSpPr>
        <p:sp>
          <p:nvSpPr>
            <p:cNvPr id="423" name="Google Shape;423;p25"/>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Facebook</a:t>
              </a:r>
              <a:endParaRPr b="0" i="0" sz="1140" u="none" cap="none" strike="noStrike">
                <a:solidFill>
                  <a:srgbClr val="000000"/>
                </a:solidFill>
                <a:latin typeface="Arial"/>
                <a:ea typeface="Arial"/>
                <a:cs typeface="Arial"/>
                <a:sym typeface="Arial"/>
              </a:endParaRPr>
            </a:p>
          </p:txBody>
        </p:sp>
        <p:cxnSp>
          <p:nvCxnSpPr>
            <p:cNvPr id="424" name="Google Shape;424;p2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25" name="Google Shape;425;p2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426" name="Google Shape;426;p25"/>
          <p:cNvPicPr preferRelativeResize="0"/>
          <p:nvPr/>
        </p:nvPicPr>
        <p:blipFill rotWithShape="1">
          <a:blip r:embed="rId3">
            <a:alphaModFix/>
          </a:blip>
          <a:srcRect b="0" l="0" r="0" t="0"/>
          <a:stretch/>
        </p:blipFill>
        <p:spPr>
          <a:xfrm>
            <a:off x="0" y="1676799"/>
            <a:ext cx="9906000" cy="5181201"/>
          </a:xfrm>
          <a:prstGeom prst="rect">
            <a:avLst/>
          </a:prstGeom>
          <a:noFill/>
          <a:ln>
            <a:noFill/>
          </a:ln>
        </p:spPr>
      </p:pic>
      <p:sp>
        <p:nvSpPr>
          <p:cNvPr id="427" name="Google Shape;427;p25"/>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428" name="Google Shape;428;p25"/>
          <p:cNvPicPr preferRelativeResize="0"/>
          <p:nvPr/>
        </p:nvPicPr>
        <p:blipFill rotWithShape="1">
          <a:blip r:embed="rId4">
            <a:alphaModFix/>
          </a:blip>
          <a:srcRect b="0" l="0" r="0" t="0"/>
          <a:stretch/>
        </p:blipFill>
        <p:spPr>
          <a:xfrm flipH="1">
            <a:off x="3496945" y="5560695"/>
            <a:ext cx="497205" cy="356870"/>
          </a:xfrm>
          <a:prstGeom prst="rect">
            <a:avLst/>
          </a:prstGeom>
          <a:noFill/>
          <a:ln>
            <a:noFill/>
          </a:ln>
        </p:spPr>
      </p:pic>
      <p:pic>
        <p:nvPicPr>
          <p:cNvPr id="429" name="Google Shape;429;p25"/>
          <p:cNvPicPr preferRelativeResize="0"/>
          <p:nvPr/>
        </p:nvPicPr>
        <p:blipFill rotWithShape="1">
          <a:blip r:embed="rId5">
            <a:alphaModFix/>
          </a:blip>
          <a:srcRect b="0" l="0" r="0" t="0"/>
          <a:stretch/>
        </p:blipFill>
        <p:spPr>
          <a:xfrm>
            <a:off x="3691688" y="4895726"/>
            <a:ext cx="754997" cy="7549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grpSp>
        <p:nvGrpSpPr>
          <p:cNvPr id="434" name="Google Shape;434;p26"/>
          <p:cNvGrpSpPr/>
          <p:nvPr/>
        </p:nvGrpSpPr>
        <p:grpSpPr>
          <a:xfrm>
            <a:off x="640742" y="333799"/>
            <a:ext cx="6807462" cy="619773"/>
            <a:chOff x="727220" y="171998"/>
            <a:chExt cx="10231500" cy="762797"/>
          </a:xfrm>
        </p:grpSpPr>
        <p:sp>
          <p:nvSpPr>
            <p:cNvPr id="435" name="Google Shape;435;p26"/>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Facebook</a:t>
              </a:r>
              <a:endParaRPr b="0" i="0" sz="1140" u="none" cap="none" strike="noStrike">
                <a:solidFill>
                  <a:srgbClr val="000000"/>
                </a:solidFill>
                <a:latin typeface="Arial"/>
                <a:ea typeface="Arial"/>
                <a:cs typeface="Arial"/>
                <a:sym typeface="Arial"/>
              </a:endParaRPr>
            </a:p>
          </p:txBody>
        </p:sp>
        <p:cxnSp>
          <p:nvCxnSpPr>
            <p:cNvPr id="436" name="Google Shape;436;p2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37" name="Google Shape;437;p2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438" name="Google Shape;438;p26"/>
          <p:cNvSpPr/>
          <p:nvPr/>
        </p:nvSpPr>
        <p:spPr>
          <a:xfrm>
            <a:off x="166254" y="2766833"/>
            <a:ext cx="9526386"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Followers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70C0"/>
                </a:solidFill>
                <a:latin typeface="Arial"/>
                <a:ea typeface="Arial"/>
                <a:cs typeface="Arial"/>
                <a:sym typeface="Arial"/>
              </a:rPr>
              <a:t>Definition</a:t>
            </a:r>
            <a:r>
              <a:rPr b="0" i="0" lang="en-US" sz="1200" u="none" cap="none" strike="noStrike">
                <a:solidFill>
                  <a:srgbClr val="0070C0"/>
                </a:solidFill>
                <a:latin typeface="Arial"/>
                <a:ea typeface="Arial"/>
                <a:cs typeface="Arial"/>
                <a:sym typeface="Arial"/>
              </a:rPr>
              <a:t>: People who have chosen to see your posts in their News Feed. When someone follows your profile or Page, they can see your updates.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70C0"/>
                </a:solidFill>
                <a:latin typeface="Arial"/>
                <a:ea typeface="Arial"/>
                <a:cs typeface="Arial"/>
                <a:sym typeface="Arial"/>
              </a:rPr>
              <a:t>Significance</a:t>
            </a:r>
            <a:r>
              <a:rPr b="0" i="0" lang="en-US" sz="1200" u="none" cap="none" strike="noStrike">
                <a:solidFill>
                  <a:srgbClr val="0070C0"/>
                </a:solidFill>
                <a:latin typeface="Arial"/>
                <a:ea typeface="Arial"/>
                <a:cs typeface="Arial"/>
                <a:sym typeface="Arial"/>
              </a:rPr>
              <a:t>: The number of followers is a metric that indicates the reach and popularity of your profile or Page. More followers usually mean a broader audience for your content.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Following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70C0"/>
                </a:solidFill>
                <a:latin typeface="Arial"/>
                <a:ea typeface="Arial"/>
                <a:cs typeface="Arial"/>
                <a:sym typeface="Arial"/>
              </a:rPr>
              <a:t>Definition</a:t>
            </a:r>
            <a:r>
              <a:rPr b="0" i="0" lang="en-US" sz="1200" u="none" cap="none" strike="noStrike">
                <a:solidFill>
                  <a:srgbClr val="0070C0"/>
                </a:solidFill>
                <a:latin typeface="Arial"/>
                <a:ea typeface="Arial"/>
                <a:cs typeface="Arial"/>
                <a:sym typeface="Arial"/>
              </a:rPr>
              <a:t>: The accounts that you have chosen to follow. This means you will see their updates in your News Feed.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70C0"/>
                </a:solidFill>
                <a:latin typeface="Arial"/>
                <a:ea typeface="Arial"/>
                <a:cs typeface="Arial"/>
                <a:sym typeface="Arial"/>
              </a:rPr>
              <a:t>Significance</a:t>
            </a:r>
            <a:r>
              <a:rPr b="0" i="0" lang="en-US" sz="1200" u="none" cap="none" strike="noStrike">
                <a:solidFill>
                  <a:srgbClr val="0070C0"/>
                </a:solidFill>
                <a:latin typeface="Arial"/>
                <a:ea typeface="Arial"/>
                <a:cs typeface="Arial"/>
                <a:sym typeface="Arial"/>
              </a:rPr>
              <a:t>: Following others allows you to stay updated with their content. For businesses or influencers, following relevant accounts can be a way to engage with the community and stay informed about industry trends.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Reviews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70C0"/>
                </a:solidFill>
                <a:latin typeface="Arial"/>
                <a:ea typeface="Arial"/>
                <a:cs typeface="Arial"/>
                <a:sym typeface="Arial"/>
              </a:rPr>
              <a:t>Definition</a:t>
            </a:r>
            <a:r>
              <a:rPr b="0" i="0" lang="en-US" sz="1200" u="none" cap="none" strike="noStrike">
                <a:solidFill>
                  <a:srgbClr val="0070C0"/>
                </a:solidFill>
                <a:latin typeface="Arial"/>
                <a:ea typeface="Arial"/>
                <a:cs typeface="Arial"/>
                <a:sym typeface="Arial"/>
              </a:rPr>
              <a:t>: Feedback left by users on your Facebook Page. This typically involves a star rating (1-5 stars) and a written comment.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70C0"/>
                </a:solidFill>
                <a:latin typeface="Arial"/>
                <a:ea typeface="Arial"/>
                <a:cs typeface="Arial"/>
                <a:sym typeface="Arial"/>
              </a:rPr>
              <a:t>Significance</a:t>
            </a:r>
            <a:r>
              <a:rPr b="0" i="0" lang="en-US" sz="1200" u="none" cap="none" strike="noStrike">
                <a:solidFill>
                  <a:srgbClr val="0070C0"/>
                </a:solidFill>
                <a:latin typeface="Arial"/>
                <a:ea typeface="Arial"/>
                <a:cs typeface="Arial"/>
                <a:sym typeface="Arial"/>
              </a:rPr>
              <a:t>: Reviews provide social proof and can influence potential customers' perceptions and decisions. Positive reviews can enhance credibility and attract more visitors, while negative reviews can provide valuable feedback for improvement.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Recommend Score (Recommendation Score)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70C0"/>
                </a:solidFill>
                <a:latin typeface="Arial"/>
                <a:ea typeface="Arial"/>
                <a:cs typeface="Arial"/>
                <a:sym typeface="Arial"/>
              </a:rPr>
              <a:t>Definition</a:t>
            </a:r>
            <a:r>
              <a:rPr b="0" i="0" lang="en-US" sz="1200" u="none" cap="none" strike="noStrike">
                <a:solidFill>
                  <a:srgbClr val="0070C0"/>
                </a:solidFill>
                <a:latin typeface="Arial"/>
                <a:ea typeface="Arial"/>
                <a:cs typeface="Arial"/>
                <a:sym typeface="Arial"/>
              </a:rPr>
              <a:t>: A metric that represents the percentage of users who recommend your Page. Users can recommend (or not recommend) your business on Facebook.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0070C0"/>
                </a:solidFill>
                <a:latin typeface="Arial"/>
                <a:ea typeface="Arial"/>
                <a:cs typeface="Arial"/>
                <a:sym typeface="Arial"/>
              </a:rPr>
              <a:t>Significance</a:t>
            </a:r>
            <a:r>
              <a:rPr b="0" i="0" lang="en-US" sz="1200" u="none" cap="none" strike="noStrike">
                <a:solidFill>
                  <a:srgbClr val="0070C0"/>
                </a:solidFill>
                <a:latin typeface="Arial"/>
                <a:ea typeface="Arial"/>
                <a:cs typeface="Arial"/>
                <a:sym typeface="Arial"/>
              </a:rPr>
              <a:t>: The recommendation score is an important indicator of customer satisfaction and trust. A high recommendation score suggests that a significant portion of your audience values and endorses your business, which can attract more followers and customers.</a:t>
            </a:r>
            <a:endParaRPr b="0" i="0" sz="1400" u="none" cap="none" strike="noStrike">
              <a:solidFill>
                <a:srgbClr val="000000"/>
              </a:solidFill>
              <a:latin typeface="Arial"/>
              <a:ea typeface="Arial"/>
              <a:cs typeface="Arial"/>
              <a:sym typeface="Arial"/>
            </a:endParaRPr>
          </a:p>
        </p:txBody>
      </p:sp>
      <p:sp>
        <p:nvSpPr>
          <p:cNvPr id="439" name="Google Shape;439;p26"/>
          <p:cNvSpPr txBox="1"/>
          <p:nvPr/>
        </p:nvSpPr>
        <p:spPr>
          <a:xfrm>
            <a:off x="597309" y="953572"/>
            <a:ext cx="18950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Comparison Table 2</a:t>
            </a:r>
            <a:endParaRPr b="1" i="0" sz="1400" u="none" cap="none" strike="noStrike">
              <a:solidFill>
                <a:srgbClr val="0070C0"/>
              </a:solidFill>
              <a:latin typeface="Arial"/>
              <a:ea typeface="Arial"/>
              <a:cs typeface="Arial"/>
              <a:sym typeface="Arial"/>
            </a:endParaRPr>
          </a:p>
        </p:txBody>
      </p:sp>
      <p:sp>
        <p:nvSpPr>
          <p:cNvPr id="440" name="Google Shape;440;p26"/>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aphicFrame>
        <p:nvGraphicFramePr>
          <p:cNvPr id="441" name="Google Shape;441;p26"/>
          <p:cNvGraphicFramePr/>
          <p:nvPr/>
        </p:nvGraphicFramePr>
        <p:xfrm>
          <a:off x="300990" y="1384935"/>
          <a:ext cx="3000000" cy="3000000"/>
        </p:xfrm>
        <a:graphic>
          <a:graphicData uri="http://schemas.openxmlformats.org/drawingml/2006/table">
            <a:tbl>
              <a:tblPr>
                <a:noFill/>
                <a:tableStyleId>{A9F878A8-7050-4373-9EF1-1CA0764EED00}</a:tableStyleId>
              </a:tblPr>
              <a:tblGrid>
                <a:gridCol w="2029225"/>
                <a:gridCol w="1092625"/>
                <a:gridCol w="936525"/>
                <a:gridCol w="897500"/>
                <a:gridCol w="1593725"/>
              </a:tblGrid>
              <a:tr h="314325">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Restaurant Name</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Followers</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Following</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Reviews</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Recommend</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Thaitogo</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394</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405</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4</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Not Yet Rated</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Pattaya Garden Restaurant</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567</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0</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77</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76%</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Time For Thai</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4200</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4300</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No Show</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No Show</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grpSp>
        <p:nvGrpSpPr>
          <p:cNvPr id="446" name="Google Shape;446;p27"/>
          <p:cNvGrpSpPr/>
          <p:nvPr/>
        </p:nvGrpSpPr>
        <p:grpSpPr>
          <a:xfrm>
            <a:off x="640742" y="333799"/>
            <a:ext cx="6807462" cy="619773"/>
            <a:chOff x="727220" y="171998"/>
            <a:chExt cx="10231500" cy="762797"/>
          </a:xfrm>
        </p:grpSpPr>
        <p:sp>
          <p:nvSpPr>
            <p:cNvPr id="447" name="Google Shape;447;p27"/>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Instagram</a:t>
              </a:r>
              <a:endParaRPr b="0" i="0" sz="1140" u="none" cap="none" strike="noStrike">
                <a:solidFill>
                  <a:srgbClr val="000000"/>
                </a:solidFill>
                <a:latin typeface="Arial"/>
                <a:ea typeface="Arial"/>
                <a:cs typeface="Arial"/>
                <a:sym typeface="Arial"/>
              </a:endParaRPr>
            </a:p>
          </p:txBody>
        </p:sp>
        <p:cxnSp>
          <p:nvCxnSpPr>
            <p:cNvPr id="448" name="Google Shape;448;p2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49" name="Google Shape;449;p2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450" name="Google Shape;450;p27"/>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Screenshot_16" id="451" name="Google Shape;451;p27"/>
          <p:cNvPicPr preferRelativeResize="0"/>
          <p:nvPr/>
        </p:nvPicPr>
        <p:blipFill rotWithShape="1">
          <a:blip r:embed="rId3">
            <a:alphaModFix/>
          </a:blip>
          <a:srcRect b="0" l="0" r="0" t="0"/>
          <a:stretch/>
        </p:blipFill>
        <p:spPr>
          <a:xfrm>
            <a:off x="0" y="1751965"/>
            <a:ext cx="9906000" cy="5106035"/>
          </a:xfrm>
          <a:prstGeom prst="rect">
            <a:avLst/>
          </a:prstGeom>
          <a:noFill/>
          <a:ln>
            <a:noFill/>
          </a:ln>
        </p:spPr>
      </p:pic>
      <p:pic>
        <p:nvPicPr>
          <p:cNvPr id="452" name="Google Shape;452;p27"/>
          <p:cNvPicPr preferRelativeResize="0"/>
          <p:nvPr/>
        </p:nvPicPr>
        <p:blipFill rotWithShape="1">
          <a:blip r:embed="rId4">
            <a:alphaModFix/>
          </a:blip>
          <a:srcRect b="0" l="0" r="0" t="0"/>
          <a:stretch/>
        </p:blipFill>
        <p:spPr>
          <a:xfrm>
            <a:off x="1904365" y="3566160"/>
            <a:ext cx="497205" cy="356870"/>
          </a:xfrm>
          <a:prstGeom prst="rect">
            <a:avLst/>
          </a:prstGeom>
          <a:noFill/>
          <a:ln>
            <a:noFill/>
          </a:ln>
        </p:spPr>
      </p:pic>
      <p:grpSp>
        <p:nvGrpSpPr>
          <p:cNvPr id="453" name="Google Shape;453;p27"/>
          <p:cNvGrpSpPr/>
          <p:nvPr/>
        </p:nvGrpSpPr>
        <p:grpSpPr>
          <a:xfrm>
            <a:off x="3653155" y="2496820"/>
            <a:ext cx="3328670" cy="1179195"/>
            <a:chOff x="5753" y="3932"/>
            <a:chExt cx="5242" cy="1857"/>
          </a:xfrm>
        </p:grpSpPr>
        <p:pic>
          <p:nvPicPr>
            <p:cNvPr id="454" name="Google Shape;454;p27"/>
            <p:cNvPicPr preferRelativeResize="0"/>
            <p:nvPr/>
          </p:nvPicPr>
          <p:blipFill rotWithShape="1">
            <a:blip r:embed="rId4">
              <a:alphaModFix/>
            </a:blip>
            <a:srcRect b="0" l="0" r="0" t="0"/>
            <a:stretch/>
          </p:blipFill>
          <p:spPr>
            <a:xfrm flipH="1">
              <a:off x="10212" y="5227"/>
              <a:ext cx="783" cy="562"/>
            </a:xfrm>
            <a:prstGeom prst="rect">
              <a:avLst/>
            </a:prstGeom>
            <a:noFill/>
            <a:ln>
              <a:noFill/>
            </a:ln>
          </p:spPr>
        </p:pic>
        <p:sp>
          <p:nvSpPr>
            <p:cNvPr id="455" name="Google Shape;455;p27"/>
            <p:cNvSpPr/>
            <p:nvPr/>
          </p:nvSpPr>
          <p:spPr>
            <a:xfrm>
              <a:off x="5753" y="3932"/>
              <a:ext cx="4391" cy="1468"/>
            </a:xfrm>
            <a:prstGeom prst="flowChartMagneticTape">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456" name="Google Shape;456;p27"/>
          <p:cNvPicPr preferRelativeResize="0"/>
          <p:nvPr/>
        </p:nvPicPr>
        <p:blipFill rotWithShape="1">
          <a:blip r:embed="rId5">
            <a:alphaModFix/>
          </a:blip>
          <a:srcRect b="0" l="0" r="0" t="0"/>
          <a:stretch/>
        </p:blipFill>
        <p:spPr>
          <a:xfrm>
            <a:off x="6504414" y="3062652"/>
            <a:ext cx="754997" cy="7549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28"/>
          <p:cNvGrpSpPr/>
          <p:nvPr/>
        </p:nvGrpSpPr>
        <p:grpSpPr>
          <a:xfrm>
            <a:off x="640742" y="333799"/>
            <a:ext cx="6807462" cy="619773"/>
            <a:chOff x="727220" y="171998"/>
            <a:chExt cx="10231500" cy="762797"/>
          </a:xfrm>
        </p:grpSpPr>
        <p:sp>
          <p:nvSpPr>
            <p:cNvPr id="462" name="Google Shape;462;p28"/>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Instagram</a:t>
              </a:r>
              <a:endParaRPr b="0" i="0" sz="1140" u="none" cap="none" strike="noStrike">
                <a:solidFill>
                  <a:srgbClr val="000000"/>
                </a:solidFill>
                <a:latin typeface="Arial"/>
                <a:ea typeface="Arial"/>
                <a:cs typeface="Arial"/>
                <a:sym typeface="Arial"/>
              </a:endParaRPr>
            </a:p>
          </p:txBody>
        </p:sp>
        <p:cxnSp>
          <p:nvCxnSpPr>
            <p:cNvPr id="463" name="Google Shape;463;p2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64" name="Google Shape;464;p2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465" name="Google Shape;465;p28"/>
          <p:cNvSpPr/>
          <p:nvPr/>
        </p:nvSpPr>
        <p:spPr>
          <a:xfrm>
            <a:off x="372989" y="2802448"/>
            <a:ext cx="7711645"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Instagram is a powerful platform for marketing due to its visual nature and high user engagement. Here’s a step-by-step guide on how to use Instagram to promote your marketing efforts: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Step 1: Set Up Your Profile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Create a Business Account</a:t>
            </a:r>
            <a:r>
              <a:rPr b="0" i="0" lang="en-US" sz="1400" u="none" cap="none" strike="noStrike">
                <a:solidFill>
                  <a:srgbClr val="0070C0"/>
                </a:solidFill>
                <a:latin typeface="Arial"/>
                <a:ea typeface="Arial"/>
                <a:cs typeface="Arial"/>
                <a:sym typeface="Arial"/>
              </a:rPr>
              <a:t>: Switch to an Instagram Business account to access features like analytics and advertising.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Optimize Your Bio</a:t>
            </a:r>
            <a:r>
              <a:rPr b="0" i="0" lang="en-US" sz="1400" u="none" cap="none" strike="noStrike">
                <a:solidFill>
                  <a:srgbClr val="0070C0"/>
                </a:solidFill>
                <a:latin typeface="Arial"/>
                <a:ea typeface="Arial"/>
                <a:cs typeface="Arial"/>
                <a:sym typeface="Arial"/>
              </a:rPr>
              <a:t>: Write a compelling bio that clearly states who you are and what you offer. Include a link to your website or a specific landing page.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Profile Picture</a:t>
            </a:r>
            <a:r>
              <a:rPr b="0" i="0" lang="en-US" sz="1400" u="none" cap="none" strike="noStrike">
                <a:solidFill>
                  <a:srgbClr val="0070C0"/>
                </a:solidFill>
                <a:latin typeface="Arial"/>
                <a:ea typeface="Arial"/>
                <a:cs typeface="Arial"/>
                <a:sym typeface="Arial"/>
              </a:rPr>
              <a:t>: Use a recognizable logo or image that represents your brand.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Step 2: Develop a Content Strategy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Define Your Goals</a:t>
            </a:r>
            <a:r>
              <a:rPr b="0" i="0" lang="en-US" sz="1400" u="none" cap="none" strike="noStrike">
                <a:solidFill>
                  <a:srgbClr val="0070C0"/>
                </a:solidFill>
                <a:latin typeface="Arial"/>
                <a:ea typeface="Arial"/>
                <a:cs typeface="Arial"/>
                <a:sym typeface="Arial"/>
              </a:rPr>
              <a:t>: Determine what you want to achieve, such as brand awareness, engagement, or sales.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Identify Your Target Audience</a:t>
            </a:r>
            <a:r>
              <a:rPr b="0" i="0" lang="en-US" sz="1400" u="none" cap="none" strike="noStrike">
                <a:solidFill>
                  <a:srgbClr val="0070C0"/>
                </a:solidFill>
                <a:latin typeface="Arial"/>
                <a:ea typeface="Arial"/>
                <a:cs typeface="Arial"/>
                <a:sym typeface="Arial"/>
              </a:rPr>
              <a:t>: Understand who your ideal followers are in terms of demographics, interests, and behavior.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Plan Your Content</a:t>
            </a:r>
            <a:r>
              <a:rPr b="0" i="0" lang="en-US" sz="1400" u="none" cap="none" strike="noStrike">
                <a:solidFill>
                  <a:srgbClr val="0070C0"/>
                </a:solidFill>
                <a:latin typeface="Arial"/>
                <a:ea typeface="Arial"/>
                <a:cs typeface="Arial"/>
                <a:sym typeface="Arial"/>
              </a:rPr>
              <a:t>: Create a content calendar to schedule regular posts. Include a mix of photos, videos, stories, and IGTV content.</a:t>
            </a:r>
            <a:endParaRPr b="0" i="1" sz="1400" u="none" cap="none" strike="noStrike">
              <a:solidFill>
                <a:srgbClr val="0070C0"/>
              </a:solidFill>
              <a:latin typeface="Arial"/>
              <a:ea typeface="Arial"/>
              <a:cs typeface="Arial"/>
              <a:sym typeface="Arial"/>
            </a:endParaRPr>
          </a:p>
        </p:txBody>
      </p:sp>
      <p:sp>
        <p:nvSpPr>
          <p:cNvPr id="466" name="Google Shape;466;p28"/>
          <p:cNvSpPr txBox="1"/>
          <p:nvPr/>
        </p:nvSpPr>
        <p:spPr>
          <a:xfrm>
            <a:off x="597309" y="953572"/>
            <a:ext cx="18950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Comparison Table 3</a:t>
            </a:r>
            <a:endParaRPr b="1" i="0" sz="1400" u="none" cap="none" strike="noStrike">
              <a:solidFill>
                <a:srgbClr val="0070C0"/>
              </a:solidFill>
              <a:latin typeface="Arial"/>
              <a:ea typeface="Arial"/>
              <a:cs typeface="Arial"/>
              <a:sym typeface="Arial"/>
            </a:endParaRPr>
          </a:p>
        </p:txBody>
      </p:sp>
      <p:sp>
        <p:nvSpPr>
          <p:cNvPr id="467" name="Google Shape;467;p28"/>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aphicFrame>
        <p:nvGraphicFramePr>
          <p:cNvPr id="468" name="Google Shape;468;p28"/>
          <p:cNvGraphicFramePr/>
          <p:nvPr/>
        </p:nvGraphicFramePr>
        <p:xfrm>
          <a:off x="597535" y="1402080"/>
          <a:ext cx="3000000" cy="3000000"/>
        </p:xfrm>
        <a:graphic>
          <a:graphicData uri="http://schemas.openxmlformats.org/drawingml/2006/table">
            <a:tbl>
              <a:tblPr>
                <a:noFill/>
                <a:tableStyleId>{A9F878A8-7050-4373-9EF1-1CA0764EED00}</a:tableStyleId>
              </a:tblPr>
              <a:tblGrid>
                <a:gridCol w="2117625"/>
                <a:gridCol w="1176600"/>
                <a:gridCol w="1204325"/>
                <a:gridCol w="1271250"/>
              </a:tblGrid>
              <a:tr h="314325">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Restaurant Name</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Posts</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Followers</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Following</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Thaitogo</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No Instagram</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No Instagram</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No Instagram</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Pattaya Garden Restaurant</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No Instagram</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No Instagram</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No Instagram</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Time For Thai</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207</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6303</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135</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p29"/>
          <p:cNvGrpSpPr/>
          <p:nvPr/>
        </p:nvGrpSpPr>
        <p:grpSpPr>
          <a:xfrm>
            <a:off x="640742" y="333799"/>
            <a:ext cx="6807462" cy="619773"/>
            <a:chOff x="727220" y="171998"/>
            <a:chExt cx="10231500" cy="762797"/>
          </a:xfrm>
        </p:grpSpPr>
        <p:sp>
          <p:nvSpPr>
            <p:cNvPr id="474" name="Google Shape;474;p29"/>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Instagram</a:t>
              </a:r>
              <a:endParaRPr b="0" i="0" sz="1140" u="none" cap="none" strike="noStrike">
                <a:solidFill>
                  <a:srgbClr val="000000"/>
                </a:solidFill>
                <a:latin typeface="Arial"/>
                <a:ea typeface="Arial"/>
                <a:cs typeface="Arial"/>
                <a:sym typeface="Arial"/>
              </a:endParaRPr>
            </a:p>
          </p:txBody>
        </p:sp>
        <p:cxnSp>
          <p:nvCxnSpPr>
            <p:cNvPr id="475" name="Google Shape;475;p2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76" name="Google Shape;476;p2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477" name="Google Shape;477;p29"/>
          <p:cNvSpPr/>
          <p:nvPr/>
        </p:nvSpPr>
        <p:spPr>
          <a:xfrm>
            <a:off x="640743" y="1082481"/>
            <a:ext cx="7165112" cy="54784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0070C0"/>
                </a:solidFill>
                <a:latin typeface="Arial"/>
                <a:ea typeface="Arial"/>
                <a:cs typeface="Arial"/>
                <a:sym typeface="Arial"/>
              </a:rPr>
              <a:t>Step 3: Create High-Quality Content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Visual Appeal</a:t>
            </a:r>
            <a:r>
              <a:rPr b="0" i="1" lang="en-US" sz="1400" u="none" cap="none" strike="noStrike">
                <a:solidFill>
                  <a:srgbClr val="0070C0"/>
                </a:solidFill>
                <a:latin typeface="Arial"/>
                <a:ea typeface="Arial"/>
                <a:cs typeface="Arial"/>
                <a:sym typeface="Arial"/>
              </a:rPr>
              <a:t>: Use high-resolution images and videos. Make sure your content is visually consistent and aligned with your brand aesthetics.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Engaging Captions</a:t>
            </a:r>
            <a:r>
              <a:rPr b="0" i="1" lang="en-US" sz="1400" u="none" cap="none" strike="noStrike">
                <a:solidFill>
                  <a:srgbClr val="0070C0"/>
                </a:solidFill>
                <a:latin typeface="Arial"/>
                <a:ea typeface="Arial"/>
                <a:cs typeface="Arial"/>
                <a:sym typeface="Arial"/>
              </a:rPr>
              <a:t>: Write engaging captions that encourage interaction. Use calls-to-action (CTAs) to prompt followers to like, comment, or share.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Hashtags</a:t>
            </a:r>
            <a:r>
              <a:rPr b="0" i="1" lang="en-US" sz="1400" u="none" cap="none" strike="noStrike">
                <a:solidFill>
                  <a:srgbClr val="0070C0"/>
                </a:solidFill>
                <a:latin typeface="Arial"/>
                <a:ea typeface="Arial"/>
                <a:cs typeface="Arial"/>
                <a:sym typeface="Arial"/>
              </a:rPr>
              <a:t>: Use relevant hashtags to increase the discoverability of your posts. Mix popular hashtags with niche ones specific to your industry.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1" sz="14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0070C0"/>
                </a:solidFill>
                <a:latin typeface="Arial"/>
                <a:ea typeface="Arial"/>
                <a:cs typeface="Arial"/>
                <a:sym typeface="Arial"/>
              </a:rPr>
              <a:t>Step 4: Utilize Instagram Stories and Reels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Stories</a:t>
            </a:r>
            <a:r>
              <a:rPr b="0" i="1" lang="en-US" sz="1400" u="none" cap="none" strike="noStrike">
                <a:solidFill>
                  <a:srgbClr val="0070C0"/>
                </a:solidFill>
                <a:latin typeface="Arial"/>
                <a:ea typeface="Arial"/>
                <a:cs typeface="Arial"/>
                <a:sym typeface="Arial"/>
              </a:rPr>
              <a:t>: Post behind-the-scenes content, product launches, or quick updates. Use interactive features like polls, questions, and countdowns to engage your audience.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Reels</a:t>
            </a:r>
            <a:r>
              <a:rPr b="0" i="1" lang="en-US" sz="1400" u="none" cap="none" strike="noStrike">
                <a:solidFill>
                  <a:srgbClr val="0070C0"/>
                </a:solidFill>
                <a:latin typeface="Arial"/>
                <a:ea typeface="Arial"/>
                <a:cs typeface="Arial"/>
                <a:sym typeface="Arial"/>
              </a:rPr>
              <a:t>: Create short, engaging videos that showcase your products, provide tips, or entertain your audience.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1" sz="14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0070C0"/>
                </a:solidFill>
                <a:latin typeface="Arial"/>
                <a:ea typeface="Arial"/>
                <a:cs typeface="Arial"/>
                <a:sym typeface="Arial"/>
              </a:rPr>
              <a:t>Step 5: Engage with Your Audience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Respond to Comments and Messages</a:t>
            </a:r>
            <a:r>
              <a:rPr b="0" i="1" lang="en-US" sz="1400" u="none" cap="none" strike="noStrike">
                <a:solidFill>
                  <a:srgbClr val="0070C0"/>
                </a:solidFill>
                <a:latin typeface="Arial"/>
                <a:ea typeface="Arial"/>
                <a:cs typeface="Arial"/>
                <a:sym typeface="Arial"/>
              </a:rPr>
              <a:t>: Engage with your followers by replying to their comments and direct messages.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User-Generated Content</a:t>
            </a:r>
            <a:r>
              <a:rPr b="0" i="1" lang="en-US" sz="1400" u="none" cap="none" strike="noStrike">
                <a:solidFill>
                  <a:srgbClr val="0070C0"/>
                </a:solidFill>
                <a:latin typeface="Arial"/>
                <a:ea typeface="Arial"/>
                <a:cs typeface="Arial"/>
                <a:sym typeface="Arial"/>
              </a:rPr>
              <a:t>: Encourage followers to create content featuring your products and share it on your profile. This builds community and trust.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1" sz="14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0070C0"/>
                </a:solidFill>
                <a:latin typeface="Arial"/>
                <a:ea typeface="Arial"/>
                <a:cs typeface="Arial"/>
                <a:sym typeface="Arial"/>
              </a:rPr>
              <a:t>Step 6: Collaborate with Influencers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Identify Influencers</a:t>
            </a:r>
            <a:r>
              <a:rPr b="0" i="1" lang="en-US" sz="1400" u="none" cap="none" strike="noStrike">
                <a:solidFill>
                  <a:srgbClr val="0070C0"/>
                </a:solidFill>
                <a:latin typeface="Arial"/>
                <a:ea typeface="Arial"/>
                <a:cs typeface="Arial"/>
                <a:sym typeface="Arial"/>
              </a:rPr>
              <a:t>: Find influencers who align with your brand and have an engaged following.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Partnerships</a:t>
            </a:r>
            <a:r>
              <a:rPr b="0" i="1" lang="en-US" sz="1400" u="none" cap="none" strike="noStrike">
                <a:solidFill>
                  <a:srgbClr val="0070C0"/>
                </a:solidFill>
                <a:latin typeface="Arial"/>
                <a:ea typeface="Arial"/>
                <a:cs typeface="Arial"/>
                <a:sym typeface="Arial"/>
              </a:rPr>
              <a:t>: Collaborate on content, host giveaways, or have influencers take over your account for a day to reach a wider audience.</a:t>
            </a:r>
            <a:endParaRPr b="0" i="0" sz="1400" u="none" cap="none" strike="noStrike">
              <a:solidFill>
                <a:srgbClr val="000000"/>
              </a:solidFill>
              <a:latin typeface="Arial"/>
              <a:ea typeface="Arial"/>
              <a:cs typeface="Arial"/>
              <a:sym typeface="Arial"/>
            </a:endParaRPr>
          </a:p>
        </p:txBody>
      </p:sp>
      <p:sp>
        <p:nvSpPr>
          <p:cNvPr id="478" name="Google Shape;478;p29"/>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grpSp>
        <p:nvGrpSpPr>
          <p:cNvPr id="167" name="Google Shape;167;p3"/>
          <p:cNvGrpSpPr/>
          <p:nvPr/>
        </p:nvGrpSpPr>
        <p:grpSpPr>
          <a:xfrm>
            <a:off x="590866" y="782686"/>
            <a:ext cx="5261294" cy="619773"/>
            <a:chOff x="727220" y="171998"/>
            <a:chExt cx="10231500" cy="762797"/>
          </a:xfrm>
        </p:grpSpPr>
        <p:sp>
          <p:nvSpPr>
            <p:cNvPr id="168" name="Google Shape;168;p3"/>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Company Background</a:t>
              </a:r>
              <a:endParaRPr b="0" i="0" sz="1140" u="none" cap="none" strike="noStrike">
                <a:solidFill>
                  <a:srgbClr val="000000"/>
                </a:solidFill>
                <a:latin typeface="Arial"/>
                <a:ea typeface="Arial"/>
                <a:cs typeface="Arial"/>
                <a:sym typeface="Arial"/>
              </a:endParaRPr>
            </a:p>
          </p:txBody>
        </p:sp>
        <p:cxnSp>
          <p:nvCxnSpPr>
            <p:cNvPr id="169" name="Google Shape;169;p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70" name="Google Shape;170;p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71" name="Google Shape;171;p3"/>
          <p:cNvSpPr txBox="1"/>
          <p:nvPr/>
        </p:nvSpPr>
        <p:spPr>
          <a:xfrm>
            <a:off x="409594" y="1606207"/>
            <a:ext cx="8066419" cy="4107188"/>
          </a:xfrm>
          <a:prstGeom prst="rect">
            <a:avLst/>
          </a:prstGeom>
          <a:noFill/>
          <a:ln>
            <a:noFill/>
          </a:ln>
        </p:spPr>
        <p:txBody>
          <a:bodyPr anchorCtr="0" anchor="t" bIns="37125" lIns="74275" spcFirstLastPara="1" rIns="74275" wrap="square" tIns="37125">
            <a:noAutofit/>
          </a:bodyPr>
          <a:lstStyle/>
          <a:p>
            <a:pPr indent="-309880" lvl="0" marL="371475" marR="0" rtl="0" algn="l">
              <a:lnSpc>
                <a:spcPct val="90000"/>
              </a:lnSpc>
              <a:spcBef>
                <a:spcPts val="0"/>
              </a:spcBef>
              <a:spcAft>
                <a:spcPts val="0"/>
              </a:spcAft>
              <a:buClr>
                <a:srgbClr val="191919"/>
              </a:buClr>
              <a:buSzPts val="2400"/>
              <a:buFont typeface="Montserrat Medium"/>
              <a:buChar char="●"/>
            </a:pPr>
            <a:r>
              <a:rPr b="0" i="0" lang="en-US" sz="1950" u="none" cap="none" strike="noStrike">
                <a:solidFill>
                  <a:srgbClr val="0070C0"/>
                </a:solidFill>
                <a:latin typeface="Montserrat Medium"/>
                <a:ea typeface="Montserrat Medium"/>
                <a:cs typeface="Montserrat Medium"/>
                <a:sym typeface="Montserrat Medium"/>
              </a:rPr>
              <a:t>Thai To Go is a halal Thai restaurant near Eunos MRT</a:t>
            </a:r>
            <a:endParaRPr b="0" i="0" sz="1950" u="none" cap="none" strike="noStrike">
              <a:solidFill>
                <a:srgbClr val="0070C0"/>
              </a:solidFill>
              <a:latin typeface="Montserrat Medium"/>
              <a:ea typeface="Montserrat Medium"/>
              <a:cs typeface="Montserrat Medium"/>
              <a:sym typeface="Montserrat Medium"/>
            </a:endParaRPr>
          </a:p>
          <a:p>
            <a:pPr indent="0" lvl="0" marL="371475" marR="0" rtl="0" algn="l">
              <a:lnSpc>
                <a:spcPct val="90000"/>
              </a:lnSpc>
              <a:spcBef>
                <a:spcPts val="0"/>
              </a:spcBef>
              <a:spcAft>
                <a:spcPts val="0"/>
              </a:spcAft>
              <a:buClr>
                <a:srgbClr val="000000"/>
              </a:buClr>
              <a:buSzPts val="1950"/>
              <a:buFont typeface="Arial"/>
              <a:buNone/>
            </a:pPr>
            <a:r>
              <a:t/>
            </a:r>
            <a:endParaRPr b="0" i="0" sz="1950" u="none" cap="none" strike="noStrike">
              <a:solidFill>
                <a:srgbClr val="0070C0"/>
              </a:solidFill>
              <a:latin typeface="Montserrat Medium"/>
              <a:ea typeface="Montserrat Medium"/>
              <a:cs typeface="Montserrat Medium"/>
              <a:sym typeface="Montserrat Medium"/>
            </a:endParaRPr>
          </a:p>
          <a:p>
            <a:pPr indent="-309880" lvl="0" marL="371475" marR="0" rtl="0" algn="l">
              <a:lnSpc>
                <a:spcPct val="90000"/>
              </a:lnSpc>
              <a:spcBef>
                <a:spcPts val="0"/>
              </a:spcBef>
              <a:spcAft>
                <a:spcPts val="0"/>
              </a:spcAft>
              <a:buClr>
                <a:srgbClr val="191919"/>
              </a:buClr>
              <a:buSzPts val="2400"/>
              <a:buFont typeface="Montserrat Medium"/>
              <a:buChar char="●"/>
            </a:pPr>
            <a:r>
              <a:rPr b="0" i="0" lang="en-US" sz="1950" u="none" cap="none" strike="noStrike">
                <a:solidFill>
                  <a:srgbClr val="0070C0"/>
                </a:solidFill>
                <a:latin typeface="Montserrat Medium"/>
                <a:ea typeface="Montserrat Medium"/>
                <a:cs typeface="Montserrat Medium"/>
                <a:sym typeface="Montserrat Medium"/>
              </a:rPr>
              <a:t>Offering</a:t>
            </a:r>
            <a:endParaRPr b="0" i="0" sz="1950" u="none" cap="none" strike="noStrike">
              <a:solidFill>
                <a:srgbClr val="0070C0"/>
              </a:solidFill>
              <a:latin typeface="Montserrat Medium"/>
              <a:ea typeface="Montserrat Medium"/>
              <a:cs typeface="Montserrat Medium"/>
              <a:sym typeface="Montserrat Medium"/>
            </a:endParaRPr>
          </a:p>
          <a:p>
            <a:pPr indent="-309880" lvl="1" marL="742950" marR="0" rtl="0" algn="l">
              <a:lnSpc>
                <a:spcPct val="90000"/>
              </a:lnSpc>
              <a:spcBef>
                <a:spcPts val="0"/>
              </a:spcBef>
              <a:spcAft>
                <a:spcPts val="0"/>
              </a:spcAft>
              <a:buClr>
                <a:srgbClr val="191919"/>
              </a:buClr>
              <a:buSzPts val="2400"/>
              <a:buFont typeface="Montserrat Medium"/>
              <a:buChar char="○"/>
            </a:pPr>
            <a:r>
              <a:rPr b="0" i="0" lang="en-US" sz="1950" u="none" cap="none" strike="noStrike">
                <a:solidFill>
                  <a:srgbClr val="0070C0"/>
                </a:solidFill>
                <a:latin typeface="Montserrat Medium"/>
                <a:ea typeface="Montserrat Medium"/>
                <a:cs typeface="Montserrat Medium"/>
                <a:sym typeface="Montserrat Medium"/>
              </a:rPr>
              <a:t>Order &amp; Pickup</a:t>
            </a:r>
            <a:endParaRPr b="0" i="0" sz="1950" u="none" cap="none" strike="noStrike">
              <a:solidFill>
                <a:srgbClr val="0070C0"/>
              </a:solidFill>
              <a:latin typeface="Montserrat Medium"/>
              <a:ea typeface="Montserrat Medium"/>
              <a:cs typeface="Montserrat Medium"/>
              <a:sym typeface="Montserrat Medium"/>
            </a:endParaRPr>
          </a:p>
          <a:p>
            <a:pPr indent="-309880" lvl="1" marL="742950" marR="0" rtl="0" algn="l">
              <a:lnSpc>
                <a:spcPct val="90000"/>
              </a:lnSpc>
              <a:spcBef>
                <a:spcPts val="0"/>
              </a:spcBef>
              <a:spcAft>
                <a:spcPts val="0"/>
              </a:spcAft>
              <a:buClr>
                <a:srgbClr val="191919"/>
              </a:buClr>
              <a:buSzPts val="2400"/>
              <a:buFont typeface="Montserrat Medium"/>
              <a:buChar char="○"/>
            </a:pPr>
            <a:r>
              <a:rPr b="0" i="0" lang="en-US" sz="1950" u="none" cap="none" strike="noStrike">
                <a:solidFill>
                  <a:srgbClr val="0070C0"/>
                </a:solidFill>
                <a:latin typeface="Montserrat Medium"/>
                <a:ea typeface="Montserrat Medium"/>
                <a:cs typeface="Montserrat Medium"/>
                <a:sym typeface="Montserrat Medium"/>
              </a:rPr>
              <a:t>Island wide delivery</a:t>
            </a:r>
            <a:endParaRPr b="0" i="0" sz="1950" u="none" cap="none" strike="noStrike">
              <a:solidFill>
                <a:srgbClr val="0070C0"/>
              </a:solidFill>
              <a:latin typeface="Montserrat Medium"/>
              <a:ea typeface="Montserrat Medium"/>
              <a:cs typeface="Montserrat Medium"/>
              <a:sym typeface="Montserrat Medium"/>
            </a:endParaRPr>
          </a:p>
          <a:p>
            <a:pPr indent="-309880" lvl="1" marL="742950" marR="0" rtl="0" algn="l">
              <a:lnSpc>
                <a:spcPct val="90000"/>
              </a:lnSpc>
              <a:spcBef>
                <a:spcPts val="0"/>
              </a:spcBef>
              <a:spcAft>
                <a:spcPts val="0"/>
              </a:spcAft>
              <a:buClr>
                <a:srgbClr val="191919"/>
              </a:buClr>
              <a:buSzPts val="2400"/>
              <a:buFont typeface="Montserrat Medium"/>
              <a:buChar char="○"/>
            </a:pPr>
            <a:r>
              <a:rPr b="0" i="0" lang="en-US" sz="1950" u="none" cap="none" strike="noStrike">
                <a:solidFill>
                  <a:srgbClr val="0070C0"/>
                </a:solidFill>
                <a:latin typeface="Montserrat Medium"/>
                <a:ea typeface="Montserrat Medium"/>
                <a:cs typeface="Montserrat Medium"/>
                <a:sym typeface="Montserrat Medium"/>
              </a:rPr>
              <a:t>Dining In</a:t>
            </a:r>
            <a:endParaRPr b="0" i="0" sz="1950" u="none" cap="none" strike="noStrike">
              <a:solidFill>
                <a:srgbClr val="0070C0"/>
              </a:solidFill>
              <a:latin typeface="Montserrat Medium"/>
              <a:ea typeface="Montserrat Medium"/>
              <a:cs typeface="Montserrat Medium"/>
              <a:sym typeface="Montserrat Medium"/>
            </a:endParaRPr>
          </a:p>
          <a:p>
            <a:pPr indent="-309880" lvl="1" marL="742950" marR="0" rtl="0" algn="l">
              <a:lnSpc>
                <a:spcPct val="90000"/>
              </a:lnSpc>
              <a:spcBef>
                <a:spcPts val="0"/>
              </a:spcBef>
              <a:spcAft>
                <a:spcPts val="0"/>
              </a:spcAft>
              <a:buClr>
                <a:srgbClr val="191919"/>
              </a:buClr>
              <a:buSzPts val="2400"/>
              <a:buFont typeface="Montserrat Medium"/>
              <a:buChar char="○"/>
            </a:pPr>
            <a:r>
              <a:rPr b="0" i="0" lang="en-US" sz="1950" u="none" cap="none" strike="noStrike">
                <a:solidFill>
                  <a:srgbClr val="0070C0"/>
                </a:solidFill>
                <a:latin typeface="Montserrat Medium"/>
                <a:ea typeface="Montserrat Medium"/>
                <a:cs typeface="Montserrat Medium"/>
                <a:sym typeface="Montserrat Medium"/>
              </a:rPr>
              <a:t>Mini catering for min 10 pax (No license to do full catering)</a:t>
            </a:r>
            <a:endParaRPr b="0" i="0" sz="1950" u="none" cap="none" strike="noStrike">
              <a:solidFill>
                <a:srgbClr val="0070C0"/>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950"/>
              <a:buFont typeface="Arial"/>
              <a:buNone/>
            </a:pPr>
            <a:r>
              <a:t/>
            </a:r>
            <a:endParaRPr b="0" i="0" sz="1950" u="none" cap="none" strike="noStrike">
              <a:solidFill>
                <a:srgbClr val="0070C0"/>
              </a:solidFill>
              <a:latin typeface="Montserrat Medium"/>
              <a:ea typeface="Montserrat Medium"/>
              <a:cs typeface="Montserrat Medium"/>
              <a:sym typeface="Montserrat Medium"/>
            </a:endParaRPr>
          </a:p>
          <a:p>
            <a:pPr indent="-309880" lvl="0" marL="371475" marR="0" rtl="0" algn="l">
              <a:lnSpc>
                <a:spcPct val="90000"/>
              </a:lnSpc>
              <a:spcBef>
                <a:spcPts val="0"/>
              </a:spcBef>
              <a:spcAft>
                <a:spcPts val="0"/>
              </a:spcAft>
              <a:buClr>
                <a:srgbClr val="191919"/>
              </a:buClr>
              <a:buSzPts val="2400"/>
              <a:buFont typeface="Montserrat Medium"/>
              <a:buChar char="●"/>
            </a:pPr>
            <a:r>
              <a:rPr b="0" i="0" lang="en-US" sz="1950" u="none" cap="none" strike="noStrike">
                <a:solidFill>
                  <a:srgbClr val="0070C0"/>
                </a:solidFill>
                <a:latin typeface="Montserrat Medium"/>
                <a:ea typeface="Montserrat Medium"/>
                <a:cs typeface="Montserrat Medium"/>
                <a:sym typeface="Montserrat Medium"/>
              </a:rPr>
              <a:t>Operates for more than 10 years</a:t>
            </a:r>
            <a:endParaRPr b="0" i="0" sz="1950" u="none" cap="none" strike="noStrike">
              <a:solidFill>
                <a:srgbClr val="0070C0"/>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950"/>
              <a:buFont typeface="Arial"/>
              <a:buNone/>
            </a:pPr>
            <a:r>
              <a:t/>
            </a:r>
            <a:endParaRPr b="0" i="0" sz="195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950"/>
              <a:buFont typeface="Arial"/>
              <a:buNone/>
            </a:pPr>
            <a:r>
              <a:t/>
            </a:r>
            <a:endParaRPr b="0" i="0" sz="1950" u="none" cap="none" strike="noStrike">
              <a:solidFill>
                <a:srgbClr val="191919"/>
              </a:solidFill>
              <a:latin typeface="Montserrat Medium"/>
              <a:ea typeface="Montserrat Medium"/>
              <a:cs typeface="Montserrat Medium"/>
              <a:sym typeface="Montserrat Medium"/>
            </a:endParaRPr>
          </a:p>
        </p:txBody>
      </p:sp>
      <p:sp>
        <p:nvSpPr>
          <p:cNvPr id="172" name="Google Shape;172;p3"/>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p30"/>
          <p:cNvGrpSpPr/>
          <p:nvPr/>
        </p:nvGrpSpPr>
        <p:grpSpPr>
          <a:xfrm>
            <a:off x="640741" y="141624"/>
            <a:ext cx="6807462" cy="619773"/>
            <a:chOff x="727220" y="171998"/>
            <a:chExt cx="10231500" cy="762797"/>
          </a:xfrm>
        </p:grpSpPr>
        <p:sp>
          <p:nvSpPr>
            <p:cNvPr id="484" name="Google Shape;484;p30"/>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Instagram</a:t>
              </a:r>
              <a:endParaRPr b="0" i="0" sz="1140" u="none" cap="none" strike="noStrike">
                <a:solidFill>
                  <a:srgbClr val="000000"/>
                </a:solidFill>
                <a:latin typeface="Arial"/>
                <a:ea typeface="Arial"/>
                <a:cs typeface="Arial"/>
                <a:sym typeface="Arial"/>
              </a:endParaRPr>
            </a:p>
          </p:txBody>
        </p:sp>
        <p:cxnSp>
          <p:nvCxnSpPr>
            <p:cNvPr id="485" name="Google Shape;485;p3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86" name="Google Shape;486;p3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487" name="Google Shape;487;p30"/>
          <p:cNvSpPr/>
          <p:nvPr/>
        </p:nvSpPr>
        <p:spPr>
          <a:xfrm>
            <a:off x="417311" y="761397"/>
            <a:ext cx="7254321" cy="61247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0070C0"/>
                </a:solidFill>
                <a:latin typeface="Arial"/>
                <a:ea typeface="Arial"/>
                <a:cs typeface="Arial"/>
                <a:sym typeface="Arial"/>
              </a:rPr>
              <a:t>Step 7: Use Instagram Ads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Ad Types</a:t>
            </a:r>
            <a:r>
              <a:rPr b="0" i="1" lang="en-US" sz="1400" u="none" cap="none" strike="noStrike">
                <a:solidFill>
                  <a:srgbClr val="0070C0"/>
                </a:solidFill>
                <a:latin typeface="Arial"/>
                <a:ea typeface="Arial"/>
                <a:cs typeface="Arial"/>
                <a:sym typeface="Arial"/>
              </a:rPr>
              <a:t>: Choose from photo ads, video ads, carousel ads, or story ads based on your campaign goals.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Targeting</a:t>
            </a:r>
            <a:r>
              <a:rPr b="0" i="1" lang="en-US" sz="1400" u="none" cap="none" strike="noStrike">
                <a:solidFill>
                  <a:srgbClr val="0070C0"/>
                </a:solidFill>
                <a:latin typeface="Arial"/>
                <a:ea typeface="Arial"/>
                <a:cs typeface="Arial"/>
                <a:sym typeface="Arial"/>
              </a:rPr>
              <a:t>: Use Instagram’s targeting options to reach your ideal audience based on demographics, interests, behaviors, and more.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1" lang="en-US" sz="1400" u="none" cap="none" strike="noStrike">
                <a:solidFill>
                  <a:srgbClr val="0070C0"/>
                </a:solidFill>
                <a:latin typeface="Arial"/>
                <a:ea typeface="Arial"/>
                <a:cs typeface="Arial"/>
                <a:sym typeface="Arial"/>
              </a:rPr>
              <a:t>Budget and Bidding</a:t>
            </a:r>
            <a:r>
              <a:rPr b="0" i="1" lang="en-US" sz="1400" u="none" cap="none" strike="noStrike">
                <a:solidFill>
                  <a:srgbClr val="0070C0"/>
                </a:solidFill>
                <a:latin typeface="Arial"/>
                <a:ea typeface="Arial"/>
                <a:cs typeface="Arial"/>
                <a:sym typeface="Arial"/>
              </a:rPr>
              <a:t>: Set a budget and bid strategy that aligns with your goals.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1" sz="14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0070C0"/>
                </a:solidFill>
                <a:latin typeface="Arial"/>
                <a:ea typeface="Arial"/>
                <a:cs typeface="Arial"/>
                <a:sym typeface="Arial"/>
              </a:rPr>
              <a:t>Step 8: Monitor and Analyze Performance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Instagram Insights</a:t>
            </a:r>
            <a:r>
              <a:rPr b="0" i="0" lang="en-US" sz="1400" u="none" cap="none" strike="noStrike">
                <a:solidFill>
                  <a:srgbClr val="0070C0"/>
                </a:solidFill>
                <a:latin typeface="Arial"/>
                <a:ea typeface="Arial"/>
                <a:cs typeface="Arial"/>
                <a:sym typeface="Arial"/>
              </a:rPr>
              <a:t>: Use the built-in analytics tool to track the performance of your posts, stories, and ads.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Key Metrics</a:t>
            </a:r>
            <a:r>
              <a:rPr b="0" i="0" lang="en-US" sz="1400" u="none" cap="none" strike="noStrike">
                <a:solidFill>
                  <a:srgbClr val="0070C0"/>
                </a:solidFill>
                <a:latin typeface="Arial"/>
                <a:ea typeface="Arial"/>
                <a:cs typeface="Arial"/>
                <a:sym typeface="Arial"/>
              </a:rPr>
              <a:t>: Focus on metrics like engagement rate, reach, impressions, and follower growth to assess your performance.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Adjust Your Strategy</a:t>
            </a:r>
            <a:r>
              <a:rPr b="0" i="0" lang="en-US" sz="1400" u="none" cap="none" strike="noStrike">
                <a:solidFill>
                  <a:srgbClr val="0070C0"/>
                </a:solidFill>
                <a:latin typeface="Arial"/>
                <a:ea typeface="Arial"/>
                <a:cs typeface="Arial"/>
                <a:sym typeface="Arial"/>
              </a:rPr>
              <a:t>: Use insights to tweak your content strategy, posting times, and ad campaigns for better results.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Step 9: Run Contests and Giveaways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Plan Your Contest</a:t>
            </a:r>
            <a:r>
              <a:rPr b="0" i="0" lang="en-US" sz="1400" u="none" cap="none" strike="noStrike">
                <a:solidFill>
                  <a:srgbClr val="0070C0"/>
                </a:solidFill>
                <a:latin typeface="Arial"/>
                <a:ea typeface="Arial"/>
                <a:cs typeface="Arial"/>
                <a:sym typeface="Arial"/>
              </a:rPr>
              <a:t>: Decide on the type of contest or giveaway, the entry requirements, and the prizes.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Promote It</a:t>
            </a:r>
            <a:r>
              <a:rPr b="0" i="0" lang="en-US" sz="1400" u="none" cap="none" strike="noStrike">
                <a:solidFill>
                  <a:srgbClr val="0070C0"/>
                </a:solidFill>
                <a:latin typeface="Arial"/>
                <a:ea typeface="Arial"/>
                <a:cs typeface="Arial"/>
                <a:sym typeface="Arial"/>
              </a:rPr>
              <a:t>: Use posts, stories, and ads to promote your contest and encourage participation.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Engage</a:t>
            </a:r>
            <a:r>
              <a:rPr b="0" i="0" lang="en-US" sz="1400" u="none" cap="none" strike="noStrike">
                <a:solidFill>
                  <a:srgbClr val="0070C0"/>
                </a:solidFill>
                <a:latin typeface="Arial"/>
                <a:ea typeface="Arial"/>
                <a:cs typeface="Arial"/>
                <a:sym typeface="Arial"/>
              </a:rPr>
              <a:t>: Announce winners and share user-generated content from the contest to keep the excitement going.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Step 10: Integrate with Other Marketing Channels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Cross-Promote</a:t>
            </a:r>
            <a:r>
              <a:rPr b="0" i="0" lang="en-US" sz="1400" u="none" cap="none" strike="noStrike">
                <a:solidFill>
                  <a:srgbClr val="0070C0"/>
                </a:solidFill>
                <a:latin typeface="Arial"/>
                <a:ea typeface="Arial"/>
                <a:cs typeface="Arial"/>
                <a:sym typeface="Arial"/>
              </a:rPr>
              <a:t>: Share your Instagram content on other social media platforms, your website, and email newsletters.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Trebuchet MS"/>
              <a:buAutoNum type="arabicPeriod"/>
            </a:pPr>
            <a:r>
              <a:rPr b="1" i="0" lang="en-US" sz="1400" u="none" cap="none" strike="noStrike">
                <a:solidFill>
                  <a:srgbClr val="0070C0"/>
                </a:solidFill>
                <a:latin typeface="Arial"/>
                <a:ea typeface="Arial"/>
                <a:cs typeface="Arial"/>
                <a:sym typeface="Arial"/>
              </a:rPr>
              <a:t>Consistency</a:t>
            </a:r>
            <a:r>
              <a:rPr b="0" i="0" lang="en-US" sz="1400" u="none" cap="none" strike="noStrike">
                <a:solidFill>
                  <a:srgbClr val="0070C0"/>
                </a:solidFill>
                <a:latin typeface="Arial"/>
                <a:ea typeface="Arial"/>
                <a:cs typeface="Arial"/>
                <a:sym typeface="Arial"/>
              </a:rPr>
              <a:t>: Ensure your branding and messaging are consistent across all channels to reinforce your brand identity.</a:t>
            </a:r>
            <a:endParaRPr b="0" i="0" sz="1400" u="none" cap="none" strike="noStrike">
              <a:solidFill>
                <a:srgbClr val="000000"/>
              </a:solidFill>
              <a:latin typeface="Arial"/>
              <a:ea typeface="Arial"/>
              <a:cs typeface="Arial"/>
              <a:sym typeface="Arial"/>
            </a:endParaRPr>
          </a:p>
        </p:txBody>
      </p:sp>
      <p:sp>
        <p:nvSpPr>
          <p:cNvPr id="488" name="Google Shape;488;p30"/>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grpSp>
        <p:nvGrpSpPr>
          <p:cNvPr id="493" name="Google Shape;493;p31"/>
          <p:cNvGrpSpPr/>
          <p:nvPr/>
        </p:nvGrpSpPr>
        <p:grpSpPr>
          <a:xfrm>
            <a:off x="590866" y="267384"/>
            <a:ext cx="7086284" cy="619773"/>
            <a:chOff x="727220" y="171998"/>
            <a:chExt cx="10231500" cy="762797"/>
          </a:xfrm>
        </p:grpSpPr>
        <p:sp>
          <p:nvSpPr>
            <p:cNvPr id="494" name="Google Shape;494;p31"/>
            <p:cNvSpPr txBox="1"/>
            <p:nvPr/>
          </p:nvSpPr>
          <p:spPr>
            <a:xfrm>
              <a:off x="727220" y="252960"/>
              <a:ext cx="10231500" cy="522067"/>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SEO </a:t>
              </a:r>
              <a:endParaRPr b="0" i="0" sz="1400" u="none" cap="none" strike="noStrike">
                <a:solidFill>
                  <a:srgbClr val="000000"/>
                </a:solidFill>
                <a:latin typeface="Arial"/>
                <a:ea typeface="Arial"/>
                <a:cs typeface="Arial"/>
                <a:sym typeface="Arial"/>
              </a:endParaRPr>
            </a:p>
          </p:txBody>
        </p:sp>
        <p:cxnSp>
          <p:nvCxnSpPr>
            <p:cNvPr id="495" name="Google Shape;495;p3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96" name="Google Shape;496;p3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497" name="Google Shape;497;p31"/>
          <p:cNvPicPr preferRelativeResize="0"/>
          <p:nvPr/>
        </p:nvPicPr>
        <p:blipFill rotWithShape="1">
          <a:blip r:embed="rId3">
            <a:alphaModFix/>
          </a:blip>
          <a:srcRect b="0" l="0" r="0" t="0"/>
          <a:stretch/>
        </p:blipFill>
        <p:spPr>
          <a:xfrm>
            <a:off x="0" y="1531368"/>
            <a:ext cx="9906000" cy="5326632"/>
          </a:xfrm>
          <a:prstGeom prst="rect">
            <a:avLst/>
          </a:prstGeom>
          <a:noFill/>
          <a:ln>
            <a:noFill/>
          </a:ln>
        </p:spPr>
      </p:pic>
      <p:sp>
        <p:nvSpPr>
          <p:cNvPr id="498" name="Google Shape;498;p31"/>
          <p:cNvSpPr/>
          <p:nvPr/>
        </p:nvSpPr>
        <p:spPr>
          <a:xfrm>
            <a:off x="743266" y="990920"/>
            <a:ext cx="43829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https://freetools.seobility.net/en/seocheck/thaitogo.sg</a:t>
            </a:r>
            <a:endParaRPr b="0" i="0" sz="1400" u="none" cap="none" strike="noStrike">
              <a:solidFill>
                <a:srgbClr val="000000"/>
              </a:solidFill>
              <a:latin typeface="Arial"/>
              <a:ea typeface="Arial"/>
              <a:cs typeface="Arial"/>
              <a:sym typeface="Arial"/>
            </a:endParaRPr>
          </a:p>
        </p:txBody>
      </p:sp>
      <p:sp>
        <p:nvSpPr>
          <p:cNvPr id="499" name="Google Shape;499;p31"/>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00" name="Google Shape;500;p31"/>
          <p:cNvPicPr preferRelativeResize="0"/>
          <p:nvPr/>
        </p:nvPicPr>
        <p:blipFill rotWithShape="1">
          <a:blip r:embed="rId5">
            <a:alphaModFix/>
          </a:blip>
          <a:srcRect b="0" l="0" r="0" t="0"/>
          <a:stretch/>
        </p:blipFill>
        <p:spPr>
          <a:xfrm>
            <a:off x="3067967" y="4356889"/>
            <a:ext cx="754997" cy="7549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grpSp>
        <p:nvGrpSpPr>
          <p:cNvPr id="505" name="Google Shape;505;p32"/>
          <p:cNvGrpSpPr/>
          <p:nvPr/>
        </p:nvGrpSpPr>
        <p:grpSpPr>
          <a:xfrm>
            <a:off x="590866" y="782686"/>
            <a:ext cx="8313094" cy="619773"/>
            <a:chOff x="727220" y="171998"/>
            <a:chExt cx="10231500" cy="762797"/>
          </a:xfrm>
        </p:grpSpPr>
        <p:sp>
          <p:nvSpPr>
            <p:cNvPr id="506" name="Google Shape;506;p32"/>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SEO</a:t>
              </a:r>
              <a:endParaRPr b="0" i="0" sz="1140" u="none" cap="none" strike="noStrike">
                <a:solidFill>
                  <a:srgbClr val="000000"/>
                </a:solidFill>
                <a:latin typeface="Arial"/>
                <a:ea typeface="Arial"/>
                <a:cs typeface="Arial"/>
                <a:sym typeface="Arial"/>
              </a:endParaRPr>
            </a:p>
          </p:txBody>
        </p:sp>
        <p:cxnSp>
          <p:nvCxnSpPr>
            <p:cNvPr id="507" name="Google Shape;507;p3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08" name="Google Shape;508;p3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509" name="Google Shape;509;p32"/>
          <p:cNvPicPr preferRelativeResize="0"/>
          <p:nvPr/>
        </p:nvPicPr>
        <p:blipFill rotWithShape="1">
          <a:blip r:embed="rId3">
            <a:alphaModFix/>
          </a:blip>
          <a:srcRect b="0" l="0" r="0" t="0"/>
          <a:stretch/>
        </p:blipFill>
        <p:spPr>
          <a:xfrm>
            <a:off x="0" y="1531368"/>
            <a:ext cx="9877425" cy="2219325"/>
          </a:xfrm>
          <a:prstGeom prst="rect">
            <a:avLst/>
          </a:prstGeom>
          <a:noFill/>
          <a:ln>
            <a:noFill/>
          </a:ln>
        </p:spPr>
      </p:pic>
      <p:sp>
        <p:nvSpPr>
          <p:cNvPr id="510" name="Google Shape;510;p32"/>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11" name="Google Shape;511;p32"/>
          <p:cNvPicPr preferRelativeResize="0"/>
          <p:nvPr/>
        </p:nvPicPr>
        <p:blipFill rotWithShape="1">
          <a:blip r:embed="rId4">
            <a:alphaModFix/>
          </a:blip>
          <a:srcRect b="0" l="0" r="0" t="0"/>
          <a:stretch/>
        </p:blipFill>
        <p:spPr>
          <a:xfrm>
            <a:off x="4575501" y="1942496"/>
            <a:ext cx="754997" cy="754997"/>
          </a:xfrm>
          <a:prstGeom prst="rect">
            <a:avLst/>
          </a:prstGeom>
          <a:noFill/>
          <a:ln>
            <a:noFill/>
          </a:ln>
        </p:spPr>
      </p:pic>
      <p:pic>
        <p:nvPicPr>
          <p:cNvPr id="512" name="Google Shape;512;p32"/>
          <p:cNvPicPr preferRelativeResize="0"/>
          <p:nvPr/>
        </p:nvPicPr>
        <p:blipFill rotWithShape="1">
          <a:blip r:embed="rId4">
            <a:alphaModFix/>
          </a:blip>
          <a:srcRect b="0" l="0" r="0" t="0"/>
          <a:stretch/>
        </p:blipFill>
        <p:spPr>
          <a:xfrm>
            <a:off x="4183715" y="2955310"/>
            <a:ext cx="754997" cy="7549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pSp>
        <p:nvGrpSpPr>
          <p:cNvPr id="517" name="Google Shape;517;p33"/>
          <p:cNvGrpSpPr/>
          <p:nvPr/>
        </p:nvGrpSpPr>
        <p:grpSpPr>
          <a:xfrm>
            <a:off x="590866" y="782686"/>
            <a:ext cx="8313094" cy="619773"/>
            <a:chOff x="727220" y="171998"/>
            <a:chExt cx="10231500" cy="762797"/>
          </a:xfrm>
        </p:grpSpPr>
        <p:sp>
          <p:nvSpPr>
            <p:cNvPr id="518" name="Google Shape;518;p33"/>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SEO</a:t>
              </a:r>
              <a:endParaRPr b="0" i="0" sz="1140" u="none" cap="none" strike="noStrike">
                <a:solidFill>
                  <a:srgbClr val="000000"/>
                </a:solidFill>
                <a:latin typeface="Arial"/>
                <a:ea typeface="Arial"/>
                <a:cs typeface="Arial"/>
                <a:sym typeface="Arial"/>
              </a:endParaRPr>
            </a:p>
          </p:txBody>
        </p:sp>
        <p:cxnSp>
          <p:nvCxnSpPr>
            <p:cNvPr id="519" name="Google Shape;519;p3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20" name="Google Shape;520;p3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521" name="Google Shape;521;p33"/>
          <p:cNvPicPr preferRelativeResize="0"/>
          <p:nvPr/>
        </p:nvPicPr>
        <p:blipFill rotWithShape="1">
          <a:blip r:embed="rId3">
            <a:alphaModFix/>
          </a:blip>
          <a:srcRect b="0" l="0" r="0" t="0"/>
          <a:stretch/>
        </p:blipFill>
        <p:spPr>
          <a:xfrm>
            <a:off x="0" y="1546477"/>
            <a:ext cx="9905999" cy="5311523"/>
          </a:xfrm>
          <a:prstGeom prst="rect">
            <a:avLst/>
          </a:prstGeom>
          <a:noFill/>
          <a:ln>
            <a:noFill/>
          </a:ln>
        </p:spPr>
      </p:pic>
      <p:sp>
        <p:nvSpPr>
          <p:cNvPr id="522" name="Google Shape;522;p33"/>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23" name="Google Shape;523;p33"/>
          <p:cNvPicPr preferRelativeResize="0"/>
          <p:nvPr/>
        </p:nvPicPr>
        <p:blipFill rotWithShape="1">
          <a:blip r:embed="rId4">
            <a:alphaModFix/>
          </a:blip>
          <a:srcRect b="0" l="0" r="0" t="0"/>
          <a:stretch/>
        </p:blipFill>
        <p:spPr>
          <a:xfrm>
            <a:off x="7902713" y="2037341"/>
            <a:ext cx="754997" cy="75499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pSp>
        <p:nvGrpSpPr>
          <p:cNvPr id="528" name="Google Shape;528;p34"/>
          <p:cNvGrpSpPr/>
          <p:nvPr/>
        </p:nvGrpSpPr>
        <p:grpSpPr>
          <a:xfrm>
            <a:off x="590866" y="782686"/>
            <a:ext cx="8313094" cy="619773"/>
            <a:chOff x="727220" y="171998"/>
            <a:chExt cx="10231500" cy="762797"/>
          </a:xfrm>
        </p:grpSpPr>
        <p:sp>
          <p:nvSpPr>
            <p:cNvPr id="529" name="Google Shape;529;p34"/>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SEO</a:t>
              </a:r>
              <a:endParaRPr b="0" i="0" sz="1140" u="none" cap="none" strike="noStrike">
                <a:solidFill>
                  <a:srgbClr val="000000"/>
                </a:solidFill>
                <a:latin typeface="Arial"/>
                <a:ea typeface="Arial"/>
                <a:cs typeface="Arial"/>
                <a:sym typeface="Arial"/>
              </a:endParaRPr>
            </a:p>
          </p:txBody>
        </p:sp>
        <p:cxnSp>
          <p:nvCxnSpPr>
            <p:cNvPr id="530" name="Google Shape;530;p3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31" name="Google Shape;531;p3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532" name="Google Shape;532;p34"/>
          <p:cNvPicPr preferRelativeResize="0"/>
          <p:nvPr/>
        </p:nvPicPr>
        <p:blipFill rotWithShape="1">
          <a:blip r:embed="rId3">
            <a:alphaModFix/>
          </a:blip>
          <a:srcRect b="0" l="0" r="0" t="0"/>
          <a:stretch/>
        </p:blipFill>
        <p:spPr>
          <a:xfrm>
            <a:off x="0" y="1531368"/>
            <a:ext cx="9877425" cy="5326632"/>
          </a:xfrm>
          <a:prstGeom prst="rect">
            <a:avLst/>
          </a:prstGeom>
          <a:noFill/>
          <a:ln>
            <a:noFill/>
          </a:ln>
        </p:spPr>
      </p:pic>
      <p:sp>
        <p:nvSpPr>
          <p:cNvPr id="533" name="Google Shape;533;p34"/>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34" name="Google Shape;534;p34"/>
          <p:cNvPicPr preferRelativeResize="0"/>
          <p:nvPr/>
        </p:nvPicPr>
        <p:blipFill rotWithShape="1">
          <a:blip r:embed="rId4">
            <a:alphaModFix/>
          </a:blip>
          <a:srcRect b="0" l="0" r="0" t="0"/>
          <a:stretch/>
        </p:blipFill>
        <p:spPr>
          <a:xfrm>
            <a:off x="4297207" y="1873182"/>
            <a:ext cx="754997" cy="754997"/>
          </a:xfrm>
          <a:prstGeom prst="rect">
            <a:avLst/>
          </a:prstGeom>
          <a:noFill/>
          <a:ln>
            <a:noFill/>
          </a:ln>
        </p:spPr>
      </p:pic>
      <p:pic>
        <p:nvPicPr>
          <p:cNvPr id="535" name="Google Shape;535;p34"/>
          <p:cNvPicPr preferRelativeResize="0"/>
          <p:nvPr/>
        </p:nvPicPr>
        <p:blipFill rotWithShape="1">
          <a:blip r:embed="rId4">
            <a:alphaModFix/>
          </a:blip>
          <a:srcRect b="0" l="0" r="0" t="0"/>
          <a:stretch/>
        </p:blipFill>
        <p:spPr>
          <a:xfrm>
            <a:off x="5344863" y="2848925"/>
            <a:ext cx="754997" cy="754997"/>
          </a:xfrm>
          <a:prstGeom prst="rect">
            <a:avLst/>
          </a:prstGeom>
          <a:noFill/>
          <a:ln>
            <a:noFill/>
          </a:ln>
        </p:spPr>
      </p:pic>
      <p:pic>
        <p:nvPicPr>
          <p:cNvPr id="536" name="Google Shape;536;p34"/>
          <p:cNvPicPr preferRelativeResize="0"/>
          <p:nvPr/>
        </p:nvPicPr>
        <p:blipFill rotWithShape="1">
          <a:blip r:embed="rId4">
            <a:alphaModFix/>
          </a:blip>
          <a:srcRect b="0" l="0" r="0" t="0"/>
          <a:stretch/>
        </p:blipFill>
        <p:spPr>
          <a:xfrm>
            <a:off x="6981732" y="5320317"/>
            <a:ext cx="754997" cy="75499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grpSp>
        <p:nvGrpSpPr>
          <p:cNvPr id="541" name="Google Shape;541;p35"/>
          <p:cNvGrpSpPr/>
          <p:nvPr/>
        </p:nvGrpSpPr>
        <p:grpSpPr>
          <a:xfrm>
            <a:off x="590866" y="782686"/>
            <a:ext cx="8313094" cy="619773"/>
            <a:chOff x="727220" y="171998"/>
            <a:chExt cx="10231500" cy="762797"/>
          </a:xfrm>
        </p:grpSpPr>
        <p:sp>
          <p:nvSpPr>
            <p:cNvPr id="542" name="Google Shape;542;p35"/>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SEO</a:t>
              </a:r>
              <a:endParaRPr b="0" i="0" sz="1140" u="none" cap="none" strike="noStrike">
                <a:solidFill>
                  <a:srgbClr val="000000"/>
                </a:solidFill>
                <a:latin typeface="Arial"/>
                <a:ea typeface="Arial"/>
                <a:cs typeface="Arial"/>
                <a:sym typeface="Arial"/>
              </a:endParaRPr>
            </a:p>
          </p:txBody>
        </p:sp>
        <p:cxnSp>
          <p:nvCxnSpPr>
            <p:cNvPr id="543" name="Google Shape;543;p3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44" name="Google Shape;544;p3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545" name="Google Shape;545;p35"/>
          <p:cNvPicPr preferRelativeResize="0"/>
          <p:nvPr/>
        </p:nvPicPr>
        <p:blipFill rotWithShape="1">
          <a:blip r:embed="rId3">
            <a:alphaModFix/>
          </a:blip>
          <a:srcRect b="0" l="0" r="0" t="0"/>
          <a:stretch/>
        </p:blipFill>
        <p:spPr>
          <a:xfrm>
            <a:off x="0" y="1402459"/>
            <a:ext cx="9829800" cy="5455541"/>
          </a:xfrm>
          <a:prstGeom prst="rect">
            <a:avLst/>
          </a:prstGeom>
          <a:noFill/>
          <a:ln>
            <a:noFill/>
          </a:ln>
        </p:spPr>
      </p:pic>
      <p:sp>
        <p:nvSpPr>
          <p:cNvPr id="546" name="Google Shape;546;p35"/>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547" name="Google Shape;547;p35"/>
          <p:cNvPicPr preferRelativeResize="0"/>
          <p:nvPr/>
        </p:nvPicPr>
        <p:blipFill rotWithShape="1">
          <a:blip r:embed="rId4">
            <a:alphaModFix/>
          </a:blip>
          <a:srcRect b="0" l="0" r="0" t="0"/>
          <a:stretch/>
        </p:blipFill>
        <p:spPr>
          <a:xfrm>
            <a:off x="7667935" y="2377961"/>
            <a:ext cx="754997" cy="75499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grpSp>
        <p:nvGrpSpPr>
          <p:cNvPr id="552" name="Google Shape;552;p36"/>
          <p:cNvGrpSpPr/>
          <p:nvPr/>
        </p:nvGrpSpPr>
        <p:grpSpPr>
          <a:xfrm>
            <a:off x="590866" y="782686"/>
            <a:ext cx="8313094" cy="619773"/>
            <a:chOff x="727220" y="171998"/>
            <a:chExt cx="10231500" cy="762797"/>
          </a:xfrm>
        </p:grpSpPr>
        <p:sp>
          <p:nvSpPr>
            <p:cNvPr id="553" name="Google Shape;553;p36"/>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SEO</a:t>
              </a:r>
              <a:endParaRPr b="0" i="0" sz="1140" u="none" cap="none" strike="noStrike">
                <a:solidFill>
                  <a:srgbClr val="000000"/>
                </a:solidFill>
                <a:latin typeface="Arial"/>
                <a:ea typeface="Arial"/>
                <a:cs typeface="Arial"/>
                <a:sym typeface="Arial"/>
              </a:endParaRPr>
            </a:p>
          </p:txBody>
        </p:sp>
        <p:cxnSp>
          <p:nvCxnSpPr>
            <p:cNvPr id="554" name="Google Shape;554;p3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55" name="Google Shape;555;p3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556" name="Google Shape;556;p36"/>
          <p:cNvPicPr preferRelativeResize="0"/>
          <p:nvPr/>
        </p:nvPicPr>
        <p:blipFill rotWithShape="1">
          <a:blip r:embed="rId3">
            <a:alphaModFix/>
          </a:blip>
          <a:srcRect b="0" l="0" r="0" t="0"/>
          <a:stretch/>
        </p:blipFill>
        <p:spPr>
          <a:xfrm>
            <a:off x="9525" y="1531368"/>
            <a:ext cx="9896475" cy="5326632"/>
          </a:xfrm>
          <a:prstGeom prst="rect">
            <a:avLst/>
          </a:prstGeom>
          <a:noFill/>
          <a:ln>
            <a:noFill/>
          </a:ln>
        </p:spPr>
      </p:pic>
      <p:sp>
        <p:nvSpPr>
          <p:cNvPr id="557" name="Google Shape;557;p36"/>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grpSp>
        <p:nvGrpSpPr>
          <p:cNvPr id="562" name="Google Shape;562;p37"/>
          <p:cNvGrpSpPr/>
          <p:nvPr/>
        </p:nvGrpSpPr>
        <p:grpSpPr>
          <a:xfrm>
            <a:off x="590866" y="782686"/>
            <a:ext cx="8313094" cy="619773"/>
            <a:chOff x="727220" y="171998"/>
            <a:chExt cx="10231500" cy="762797"/>
          </a:xfrm>
        </p:grpSpPr>
        <p:sp>
          <p:nvSpPr>
            <p:cNvPr id="563" name="Google Shape;563;p37"/>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 Speed</a:t>
              </a:r>
              <a:endParaRPr b="0" i="0" sz="1140" u="none" cap="none" strike="noStrike">
                <a:solidFill>
                  <a:srgbClr val="000000"/>
                </a:solidFill>
                <a:latin typeface="Arial"/>
                <a:ea typeface="Arial"/>
                <a:cs typeface="Arial"/>
                <a:sym typeface="Arial"/>
              </a:endParaRPr>
            </a:p>
          </p:txBody>
        </p:sp>
        <p:cxnSp>
          <p:nvCxnSpPr>
            <p:cNvPr id="564" name="Google Shape;564;p3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65" name="Google Shape;565;p3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66" name="Google Shape;566;p37"/>
          <p:cNvSpPr/>
          <p:nvPr/>
        </p:nvSpPr>
        <p:spPr>
          <a:xfrm>
            <a:off x="507737" y="1706868"/>
            <a:ext cx="3834704"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1" lang="en-US" sz="1400" u="none" cap="none" strike="noStrike">
                <a:solidFill>
                  <a:srgbClr val="0070C0"/>
                </a:solidFill>
                <a:latin typeface="Arial"/>
                <a:ea typeface="Arial"/>
                <a:cs typeface="Arial"/>
                <a:sym typeface="Arial"/>
              </a:rPr>
              <a:t>Speed check more than 3.4 seconds not good</a:t>
            </a:r>
            <a:endParaRPr b="0" i="0" sz="1400" u="none" cap="none" strike="noStrike">
              <a:solidFill>
                <a:srgbClr val="000000"/>
              </a:solidFill>
              <a:latin typeface="Arial"/>
              <a:ea typeface="Arial"/>
              <a:cs typeface="Arial"/>
              <a:sym typeface="Arial"/>
            </a:endParaRPr>
          </a:p>
        </p:txBody>
      </p:sp>
      <p:sp>
        <p:nvSpPr>
          <p:cNvPr id="567" name="Google Shape;567;p37"/>
          <p:cNvSpPr/>
          <p:nvPr/>
        </p:nvSpPr>
        <p:spPr>
          <a:xfrm>
            <a:off x="504000" y="6138811"/>
            <a:ext cx="728959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https://pagespeed.web.dev/analysis/http-www-thaitogo-sg/eiy64yeyrx?form_factor=mobile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7"/>
          <p:cNvSpPr/>
          <p:nvPr/>
        </p:nvSpPr>
        <p:spPr>
          <a:xfrm>
            <a:off x="504000" y="5179250"/>
            <a:ext cx="752235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https://pagespeed.web.dev/analysis/http-www-thaitogo-sg/eiy64yeyrx?form_factor=desktop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7"/>
          <p:cNvSpPr txBox="1"/>
          <p:nvPr/>
        </p:nvSpPr>
        <p:spPr>
          <a:xfrm>
            <a:off x="504000" y="4814466"/>
            <a:ext cx="8418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Desktop</a:t>
            </a:r>
            <a:endParaRPr b="0" i="0" sz="1400" u="none" cap="none" strike="noStrike">
              <a:solidFill>
                <a:srgbClr val="0070C0"/>
              </a:solidFill>
              <a:latin typeface="Arial"/>
              <a:ea typeface="Arial"/>
              <a:cs typeface="Arial"/>
              <a:sym typeface="Arial"/>
            </a:endParaRPr>
          </a:p>
        </p:txBody>
      </p:sp>
      <p:sp>
        <p:nvSpPr>
          <p:cNvPr id="570" name="Google Shape;570;p37"/>
          <p:cNvSpPr txBox="1"/>
          <p:nvPr/>
        </p:nvSpPr>
        <p:spPr>
          <a:xfrm>
            <a:off x="523599" y="5724992"/>
            <a:ext cx="12089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Mobilephone</a:t>
            </a:r>
            <a:endParaRPr b="0" i="0" sz="1400" u="none" cap="none" strike="noStrike">
              <a:solidFill>
                <a:srgbClr val="0070C0"/>
              </a:solidFill>
              <a:latin typeface="Arial"/>
              <a:ea typeface="Arial"/>
              <a:cs typeface="Arial"/>
              <a:sym typeface="Arial"/>
            </a:endParaRPr>
          </a:p>
        </p:txBody>
      </p:sp>
      <p:pic>
        <p:nvPicPr>
          <p:cNvPr id="571" name="Google Shape;571;p37"/>
          <p:cNvPicPr preferRelativeResize="0"/>
          <p:nvPr/>
        </p:nvPicPr>
        <p:blipFill rotWithShape="1">
          <a:blip r:embed="rId5">
            <a:alphaModFix/>
          </a:blip>
          <a:srcRect b="0" l="0" r="0" t="0"/>
          <a:stretch/>
        </p:blipFill>
        <p:spPr>
          <a:xfrm>
            <a:off x="475450" y="2099142"/>
            <a:ext cx="7201700" cy="2428875"/>
          </a:xfrm>
          <a:prstGeom prst="rect">
            <a:avLst/>
          </a:prstGeom>
          <a:noFill/>
          <a:ln>
            <a:noFill/>
          </a:ln>
        </p:spPr>
      </p:pic>
      <p:sp>
        <p:nvSpPr>
          <p:cNvPr id="572" name="Google Shape;572;p37"/>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grpSp>
        <p:nvGrpSpPr>
          <p:cNvPr id="577" name="Google Shape;577;p38"/>
          <p:cNvGrpSpPr/>
          <p:nvPr/>
        </p:nvGrpSpPr>
        <p:grpSpPr>
          <a:xfrm>
            <a:off x="590866" y="782686"/>
            <a:ext cx="8313094" cy="619773"/>
            <a:chOff x="727220" y="171998"/>
            <a:chExt cx="10231500" cy="762797"/>
          </a:xfrm>
        </p:grpSpPr>
        <p:sp>
          <p:nvSpPr>
            <p:cNvPr id="578" name="Google Shape;578;p38"/>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a:t>
              </a:r>
              <a:endParaRPr b="0" i="0" sz="1140" u="none" cap="none" strike="noStrike">
                <a:solidFill>
                  <a:srgbClr val="000000"/>
                </a:solidFill>
                <a:latin typeface="Arial"/>
                <a:ea typeface="Arial"/>
                <a:cs typeface="Arial"/>
                <a:sym typeface="Arial"/>
              </a:endParaRPr>
            </a:p>
          </p:txBody>
        </p:sp>
        <p:cxnSp>
          <p:nvCxnSpPr>
            <p:cNvPr id="579" name="Google Shape;579;p3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80" name="Google Shape;580;p3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581" name="Google Shape;581;p38"/>
          <p:cNvPicPr preferRelativeResize="0"/>
          <p:nvPr/>
        </p:nvPicPr>
        <p:blipFill rotWithShape="1">
          <a:blip r:embed="rId3">
            <a:alphaModFix/>
          </a:blip>
          <a:srcRect b="0" l="0" r="0" t="0"/>
          <a:stretch/>
        </p:blipFill>
        <p:spPr>
          <a:xfrm>
            <a:off x="4341494" y="4165805"/>
            <a:ext cx="4315168" cy="2692193"/>
          </a:xfrm>
          <a:prstGeom prst="rect">
            <a:avLst/>
          </a:prstGeom>
          <a:noFill/>
          <a:ln>
            <a:noFill/>
          </a:ln>
        </p:spPr>
      </p:pic>
      <p:pic>
        <p:nvPicPr>
          <p:cNvPr id="582" name="Google Shape;582;p38"/>
          <p:cNvPicPr preferRelativeResize="0"/>
          <p:nvPr/>
        </p:nvPicPr>
        <p:blipFill rotWithShape="1">
          <a:blip r:embed="rId4">
            <a:alphaModFix/>
          </a:blip>
          <a:srcRect b="0" l="0" r="0" t="0"/>
          <a:stretch/>
        </p:blipFill>
        <p:spPr>
          <a:xfrm>
            <a:off x="1" y="4069830"/>
            <a:ext cx="4397431" cy="2787276"/>
          </a:xfrm>
          <a:prstGeom prst="rect">
            <a:avLst/>
          </a:prstGeom>
          <a:noFill/>
          <a:ln>
            <a:noFill/>
          </a:ln>
        </p:spPr>
      </p:pic>
      <p:pic>
        <p:nvPicPr>
          <p:cNvPr id="583" name="Google Shape;583;p38"/>
          <p:cNvPicPr preferRelativeResize="0"/>
          <p:nvPr/>
        </p:nvPicPr>
        <p:blipFill rotWithShape="1">
          <a:blip r:embed="rId5">
            <a:alphaModFix/>
          </a:blip>
          <a:srcRect b="0" l="0" r="0" t="0"/>
          <a:stretch/>
        </p:blipFill>
        <p:spPr>
          <a:xfrm>
            <a:off x="4328331" y="1473612"/>
            <a:ext cx="4341493" cy="2692193"/>
          </a:xfrm>
          <a:prstGeom prst="rect">
            <a:avLst/>
          </a:prstGeom>
          <a:noFill/>
          <a:ln>
            <a:noFill/>
          </a:ln>
        </p:spPr>
      </p:pic>
      <p:pic>
        <p:nvPicPr>
          <p:cNvPr id="584" name="Google Shape;584;p38"/>
          <p:cNvPicPr preferRelativeResize="0"/>
          <p:nvPr/>
        </p:nvPicPr>
        <p:blipFill rotWithShape="1">
          <a:blip r:embed="rId6">
            <a:alphaModFix/>
          </a:blip>
          <a:srcRect b="0" l="0" r="0" t="0"/>
          <a:stretch/>
        </p:blipFill>
        <p:spPr>
          <a:xfrm>
            <a:off x="1" y="1402459"/>
            <a:ext cx="4341493" cy="2714912"/>
          </a:xfrm>
          <a:prstGeom prst="rect">
            <a:avLst/>
          </a:prstGeom>
          <a:noFill/>
          <a:ln>
            <a:noFill/>
          </a:ln>
        </p:spPr>
      </p:pic>
      <p:sp>
        <p:nvSpPr>
          <p:cNvPr id="585" name="Google Shape;585;p38"/>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pSp>
        <p:nvGrpSpPr>
          <p:cNvPr id="586" name="Google Shape;586;p38"/>
          <p:cNvGrpSpPr/>
          <p:nvPr/>
        </p:nvGrpSpPr>
        <p:grpSpPr>
          <a:xfrm>
            <a:off x="5278120" y="2373630"/>
            <a:ext cx="2717800" cy="1659255"/>
            <a:chOff x="8312" y="3738"/>
            <a:chExt cx="4280" cy="2613"/>
          </a:xfrm>
        </p:grpSpPr>
        <p:pic>
          <p:nvPicPr>
            <p:cNvPr id="587" name="Google Shape;587;p38"/>
            <p:cNvPicPr preferRelativeResize="0"/>
            <p:nvPr/>
          </p:nvPicPr>
          <p:blipFill rotWithShape="1">
            <a:blip r:embed="rId7">
              <a:alphaModFix/>
            </a:blip>
            <a:srcRect b="0" l="0" r="0" t="0"/>
            <a:stretch/>
          </p:blipFill>
          <p:spPr>
            <a:xfrm>
              <a:off x="8312" y="5789"/>
              <a:ext cx="783" cy="562"/>
            </a:xfrm>
            <a:prstGeom prst="rect">
              <a:avLst/>
            </a:prstGeom>
            <a:noFill/>
            <a:ln>
              <a:noFill/>
            </a:ln>
          </p:spPr>
        </p:pic>
        <p:sp>
          <p:nvSpPr>
            <p:cNvPr id="588" name="Google Shape;588;p38"/>
            <p:cNvSpPr/>
            <p:nvPr/>
          </p:nvSpPr>
          <p:spPr>
            <a:xfrm flipH="1">
              <a:off x="9208" y="3738"/>
              <a:ext cx="3384" cy="2256"/>
            </a:xfrm>
            <a:prstGeom prst="flowChartMagneticTape">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589" name="Google Shape;589;p38"/>
          <p:cNvGrpSpPr/>
          <p:nvPr/>
        </p:nvGrpSpPr>
        <p:grpSpPr>
          <a:xfrm>
            <a:off x="5278120" y="5031105"/>
            <a:ext cx="2717800" cy="1659255"/>
            <a:chOff x="8312" y="3738"/>
            <a:chExt cx="4280" cy="2613"/>
          </a:xfrm>
        </p:grpSpPr>
        <p:pic>
          <p:nvPicPr>
            <p:cNvPr id="590" name="Google Shape;590;p38"/>
            <p:cNvPicPr preferRelativeResize="0"/>
            <p:nvPr/>
          </p:nvPicPr>
          <p:blipFill rotWithShape="1">
            <a:blip r:embed="rId7">
              <a:alphaModFix/>
            </a:blip>
            <a:srcRect b="0" l="0" r="0" t="0"/>
            <a:stretch/>
          </p:blipFill>
          <p:spPr>
            <a:xfrm>
              <a:off x="8312" y="5789"/>
              <a:ext cx="783" cy="562"/>
            </a:xfrm>
            <a:prstGeom prst="rect">
              <a:avLst/>
            </a:prstGeom>
            <a:noFill/>
            <a:ln>
              <a:noFill/>
            </a:ln>
          </p:spPr>
        </p:pic>
        <p:sp>
          <p:nvSpPr>
            <p:cNvPr id="591" name="Google Shape;591;p38"/>
            <p:cNvSpPr/>
            <p:nvPr/>
          </p:nvSpPr>
          <p:spPr>
            <a:xfrm flipH="1">
              <a:off x="9208" y="3738"/>
              <a:ext cx="3384" cy="2256"/>
            </a:xfrm>
            <a:prstGeom prst="flowChartMagneticTape">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592" name="Google Shape;592;p38"/>
          <p:cNvGrpSpPr/>
          <p:nvPr/>
        </p:nvGrpSpPr>
        <p:grpSpPr>
          <a:xfrm>
            <a:off x="1025525" y="5031105"/>
            <a:ext cx="2717800" cy="1659255"/>
            <a:chOff x="8312" y="3738"/>
            <a:chExt cx="4280" cy="2613"/>
          </a:xfrm>
        </p:grpSpPr>
        <p:pic>
          <p:nvPicPr>
            <p:cNvPr id="593" name="Google Shape;593;p38"/>
            <p:cNvPicPr preferRelativeResize="0"/>
            <p:nvPr/>
          </p:nvPicPr>
          <p:blipFill rotWithShape="1">
            <a:blip r:embed="rId7">
              <a:alphaModFix/>
            </a:blip>
            <a:srcRect b="0" l="0" r="0" t="0"/>
            <a:stretch/>
          </p:blipFill>
          <p:spPr>
            <a:xfrm>
              <a:off x="8312" y="5789"/>
              <a:ext cx="783" cy="562"/>
            </a:xfrm>
            <a:prstGeom prst="rect">
              <a:avLst/>
            </a:prstGeom>
            <a:noFill/>
            <a:ln>
              <a:noFill/>
            </a:ln>
          </p:spPr>
        </p:pic>
        <p:sp>
          <p:nvSpPr>
            <p:cNvPr id="594" name="Google Shape;594;p38"/>
            <p:cNvSpPr/>
            <p:nvPr/>
          </p:nvSpPr>
          <p:spPr>
            <a:xfrm flipH="1">
              <a:off x="9208" y="3738"/>
              <a:ext cx="3384" cy="2256"/>
            </a:xfrm>
            <a:prstGeom prst="flowChartMagneticTape">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595" name="Google Shape;595;p38"/>
          <p:cNvGrpSpPr/>
          <p:nvPr/>
        </p:nvGrpSpPr>
        <p:grpSpPr>
          <a:xfrm>
            <a:off x="953770" y="2243455"/>
            <a:ext cx="2717800" cy="1659255"/>
            <a:chOff x="8312" y="3738"/>
            <a:chExt cx="4280" cy="2613"/>
          </a:xfrm>
        </p:grpSpPr>
        <p:pic>
          <p:nvPicPr>
            <p:cNvPr id="596" name="Google Shape;596;p38"/>
            <p:cNvPicPr preferRelativeResize="0"/>
            <p:nvPr/>
          </p:nvPicPr>
          <p:blipFill rotWithShape="1">
            <a:blip r:embed="rId7">
              <a:alphaModFix/>
            </a:blip>
            <a:srcRect b="0" l="0" r="0" t="0"/>
            <a:stretch/>
          </p:blipFill>
          <p:spPr>
            <a:xfrm>
              <a:off x="8312" y="5789"/>
              <a:ext cx="783" cy="562"/>
            </a:xfrm>
            <a:prstGeom prst="rect">
              <a:avLst/>
            </a:prstGeom>
            <a:noFill/>
            <a:ln>
              <a:noFill/>
            </a:ln>
          </p:spPr>
        </p:pic>
        <p:sp>
          <p:nvSpPr>
            <p:cNvPr id="597" name="Google Shape;597;p38"/>
            <p:cNvSpPr/>
            <p:nvPr/>
          </p:nvSpPr>
          <p:spPr>
            <a:xfrm flipH="1">
              <a:off x="9208" y="3738"/>
              <a:ext cx="3384" cy="2256"/>
            </a:xfrm>
            <a:prstGeom prst="flowChartMagneticTape">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598" name="Google Shape;598;p38"/>
          <p:cNvPicPr preferRelativeResize="0"/>
          <p:nvPr/>
        </p:nvPicPr>
        <p:blipFill rotWithShape="1">
          <a:blip r:embed="rId7">
            <a:alphaModFix/>
          </a:blip>
          <a:srcRect b="0" l="0" r="0" t="0"/>
          <a:stretch/>
        </p:blipFill>
        <p:spPr>
          <a:xfrm flipH="1">
            <a:off x="3174365" y="2022475"/>
            <a:ext cx="497205" cy="356870"/>
          </a:xfrm>
          <a:prstGeom prst="rect">
            <a:avLst/>
          </a:prstGeom>
          <a:noFill/>
          <a:ln>
            <a:noFill/>
          </a:ln>
        </p:spPr>
      </p:pic>
      <p:pic>
        <p:nvPicPr>
          <p:cNvPr id="599" name="Google Shape;599;p38"/>
          <p:cNvPicPr preferRelativeResize="0"/>
          <p:nvPr/>
        </p:nvPicPr>
        <p:blipFill rotWithShape="1">
          <a:blip r:embed="rId7">
            <a:alphaModFix/>
          </a:blip>
          <a:srcRect b="0" l="0" r="0" t="0"/>
          <a:stretch/>
        </p:blipFill>
        <p:spPr>
          <a:xfrm flipH="1">
            <a:off x="3246120" y="4737100"/>
            <a:ext cx="497205" cy="356870"/>
          </a:xfrm>
          <a:prstGeom prst="rect">
            <a:avLst/>
          </a:prstGeom>
          <a:noFill/>
          <a:ln>
            <a:noFill/>
          </a:ln>
        </p:spPr>
      </p:pic>
      <p:pic>
        <p:nvPicPr>
          <p:cNvPr id="600" name="Google Shape;600;p38"/>
          <p:cNvPicPr preferRelativeResize="0"/>
          <p:nvPr/>
        </p:nvPicPr>
        <p:blipFill rotWithShape="1">
          <a:blip r:embed="rId7">
            <a:alphaModFix/>
          </a:blip>
          <a:srcRect b="0" l="0" r="0" t="0"/>
          <a:stretch/>
        </p:blipFill>
        <p:spPr>
          <a:xfrm>
            <a:off x="6250305" y="2079625"/>
            <a:ext cx="497205" cy="356870"/>
          </a:xfrm>
          <a:prstGeom prst="rect">
            <a:avLst/>
          </a:prstGeom>
          <a:noFill/>
          <a:ln>
            <a:noFill/>
          </a:ln>
        </p:spPr>
      </p:pic>
      <p:pic>
        <p:nvPicPr>
          <p:cNvPr id="601" name="Google Shape;601;p38"/>
          <p:cNvPicPr preferRelativeResize="0"/>
          <p:nvPr/>
        </p:nvPicPr>
        <p:blipFill rotWithShape="1">
          <a:blip r:embed="rId7">
            <a:alphaModFix/>
          </a:blip>
          <a:srcRect b="0" l="0" r="0" t="0"/>
          <a:stretch/>
        </p:blipFill>
        <p:spPr>
          <a:xfrm>
            <a:off x="6250305" y="4777105"/>
            <a:ext cx="497205" cy="356870"/>
          </a:xfrm>
          <a:prstGeom prst="rect">
            <a:avLst/>
          </a:prstGeom>
          <a:noFill/>
          <a:ln>
            <a:noFill/>
          </a:ln>
        </p:spPr>
      </p:pic>
      <p:pic>
        <p:nvPicPr>
          <p:cNvPr id="602" name="Google Shape;602;p38"/>
          <p:cNvPicPr preferRelativeResize="0"/>
          <p:nvPr/>
        </p:nvPicPr>
        <p:blipFill rotWithShape="1">
          <a:blip r:embed="rId8">
            <a:alphaModFix/>
          </a:blip>
          <a:srcRect b="0" l="0" r="0" t="0"/>
          <a:stretch/>
        </p:blipFill>
        <p:spPr>
          <a:xfrm>
            <a:off x="623573" y="6137871"/>
            <a:ext cx="1061137" cy="603669"/>
          </a:xfrm>
          <a:prstGeom prst="rect">
            <a:avLst/>
          </a:prstGeom>
          <a:noFill/>
          <a:ln>
            <a:noFill/>
          </a:ln>
        </p:spPr>
      </p:pic>
      <p:pic>
        <p:nvPicPr>
          <p:cNvPr id="603" name="Google Shape;603;p38"/>
          <p:cNvPicPr preferRelativeResize="0"/>
          <p:nvPr/>
        </p:nvPicPr>
        <p:blipFill rotWithShape="1">
          <a:blip r:embed="rId8">
            <a:alphaModFix/>
          </a:blip>
          <a:srcRect b="0" l="0" r="0" t="0"/>
          <a:stretch/>
        </p:blipFill>
        <p:spPr>
          <a:xfrm>
            <a:off x="660337" y="3409271"/>
            <a:ext cx="1061137" cy="603669"/>
          </a:xfrm>
          <a:prstGeom prst="rect">
            <a:avLst/>
          </a:prstGeom>
          <a:noFill/>
          <a:ln>
            <a:noFill/>
          </a:ln>
        </p:spPr>
      </p:pic>
      <p:pic>
        <p:nvPicPr>
          <p:cNvPr id="604" name="Google Shape;604;p38"/>
          <p:cNvPicPr preferRelativeResize="0"/>
          <p:nvPr/>
        </p:nvPicPr>
        <p:blipFill rotWithShape="1">
          <a:blip r:embed="rId8">
            <a:alphaModFix/>
          </a:blip>
          <a:srcRect b="0" l="0" r="0" t="0"/>
          <a:stretch/>
        </p:blipFill>
        <p:spPr>
          <a:xfrm>
            <a:off x="4941922" y="3545840"/>
            <a:ext cx="1061137" cy="603669"/>
          </a:xfrm>
          <a:prstGeom prst="rect">
            <a:avLst/>
          </a:prstGeom>
          <a:noFill/>
          <a:ln>
            <a:noFill/>
          </a:ln>
        </p:spPr>
      </p:pic>
      <p:pic>
        <p:nvPicPr>
          <p:cNvPr id="605" name="Google Shape;605;p38"/>
          <p:cNvPicPr preferRelativeResize="0"/>
          <p:nvPr/>
        </p:nvPicPr>
        <p:blipFill rotWithShape="1">
          <a:blip r:embed="rId8">
            <a:alphaModFix/>
          </a:blip>
          <a:srcRect b="0" l="0" r="0" t="0"/>
          <a:stretch/>
        </p:blipFill>
        <p:spPr>
          <a:xfrm>
            <a:off x="4930779" y="6152133"/>
            <a:ext cx="1061137" cy="60366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grpSp>
        <p:nvGrpSpPr>
          <p:cNvPr id="610" name="Google Shape;610;p39"/>
          <p:cNvGrpSpPr/>
          <p:nvPr/>
        </p:nvGrpSpPr>
        <p:grpSpPr>
          <a:xfrm>
            <a:off x="590866" y="782686"/>
            <a:ext cx="8313094" cy="619773"/>
            <a:chOff x="727220" y="171998"/>
            <a:chExt cx="10231500" cy="762797"/>
          </a:xfrm>
        </p:grpSpPr>
        <p:sp>
          <p:nvSpPr>
            <p:cNvPr id="611" name="Google Shape;611;p39"/>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a:t>
              </a:r>
              <a:endParaRPr b="0" i="0" sz="1140" u="none" cap="none" strike="noStrike">
                <a:solidFill>
                  <a:srgbClr val="000000"/>
                </a:solidFill>
                <a:latin typeface="Arial"/>
                <a:ea typeface="Arial"/>
                <a:cs typeface="Arial"/>
                <a:sym typeface="Arial"/>
              </a:endParaRPr>
            </a:p>
          </p:txBody>
        </p:sp>
        <p:cxnSp>
          <p:nvCxnSpPr>
            <p:cNvPr id="612" name="Google Shape;612;p3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13" name="Google Shape;613;p3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pic>
        <p:nvPicPr>
          <p:cNvPr id="614" name="Google Shape;614;p39"/>
          <p:cNvPicPr preferRelativeResize="0"/>
          <p:nvPr/>
        </p:nvPicPr>
        <p:blipFill rotWithShape="1">
          <a:blip r:embed="rId3">
            <a:alphaModFix/>
          </a:blip>
          <a:srcRect b="0" l="0" r="0" t="0"/>
          <a:stretch/>
        </p:blipFill>
        <p:spPr>
          <a:xfrm>
            <a:off x="4809067" y="1560677"/>
            <a:ext cx="4790352" cy="3015662"/>
          </a:xfrm>
          <a:prstGeom prst="rect">
            <a:avLst/>
          </a:prstGeom>
          <a:noFill/>
          <a:ln>
            <a:noFill/>
          </a:ln>
        </p:spPr>
      </p:pic>
      <p:pic>
        <p:nvPicPr>
          <p:cNvPr id="615" name="Google Shape;615;p39"/>
          <p:cNvPicPr preferRelativeResize="0"/>
          <p:nvPr/>
        </p:nvPicPr>
        <p:blipFill rotWithShape="1">
          <a:blip r:embed="rId4">
            <a:alphaModFix/>
          </a:blip>
          <a:srcRect b="0" l="0" r="0" t="0"/>
          <a:stretch/>
        </p:blipFill>
        <p:spPr>
          <a:xfrm>
            <a:off x="0" y="1531369"/>
            <a:ext cx="4809067" cy="3044970"/>
          </a:xfrm>
          <a:prstGeom prst="rect">
            <a:avLst/>
          </a:prstGeom>
          <a:noFill/>
          <a:ln>
            <a:noFill/>
          </a:ln>
        </p:spPr>
      </p:pic>
      <p:sp>
        <p:nvSpPr>
          <p:cNvPr id="616" name="Google Shape;616;p39"/>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pSp>
        <p:nvGrpSpPr>
          <p:cNvPr id="617" name="Google Shape;617;p39"/>
          <p:cNvGrpSpPr/>
          <p:nvPr/>
        </p:nvGrpSpPr>
        <p:grpSpPr>
          <a:xfrm>
            <a:off x="1163320" y="2712720"/>
            <a:ext cx="3003550" cy="1659255"/>
            <a:chOff x="8312" y="3738"/>
            <a:chExt cx="4280" cy="2613"/>
          </a:xfrm>
        </p:grpSpPr>
        <p:pic>
          <p:nvPicPr>
            <p:cNvPr id="618" name="Google Shape;618;p39"/>
            <p:cNvPicPr preferRelativeResize="0"/>
            <p:nvPr/>
          </p:nvPicPr>
          <p:blipFill rotWithShape="1">
            <a:blip r:embed="rId5">
              <a:alphaModFix/>
            </a:blip>
            <a:srcRect b="0" l="0" r="0" t="0"/>
            <a:stretch/>
          </p:blipFill>
          <p:spPr>
            <a:xfrm>
              <a:off x="8312" y="5789"/>
              <a:ext cx="783" cy="562"/>
            </a:xfrm>
            <a:prstGeom prst="rect">
              <a:avLst/>
            </a:prstGeom>
            <a:noFill/>
            <a:ln>
              <a:noFill/>
            </a:ln>
          </p:spPr>
        </p:pic>
        <p:sp>
          <p:nvSpPr>
            <p:cNvPr id="619" name="Google Shape;619;p39"/>
            <p:cNvSpPr/>
            <p:nvPr/>
          </p:nvSpPr>
          <p:spPr>
            <a:xfrm flipH="1">
              <a:off x="9208" y="3738"/>
              <a:ext cx="3384" cy="2256"/>
            </a:xfrm>
            <a:prstGeom prst="flowChartMagneticTape">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620" name="Google Shape;620;p39"/>
          <p:cNvGrpSpPr/>
          <p:nvPr/>
        </p:nvGrpSpPr>
        <p:grpSpPr>
          <a:xfrm>
            <a:off x="5854700" y="2582545"/>
            <a:ext cx="3003550" cy="1659255"/>
            <a:chOff x="8312" y="3738"/>
            <a:chExt cx="4280" cy="2613"/>
          </a:xfrm>
        </p:grpSpPr>
        <p:pic>
          <p:nvPicPr>
            <p:cNvPr id="621" name="Google Shape;621;p39"/>
            <p:cNvPicPr preferRelativeResize="0"/>
            <p:nvPr/>
          </p:nvPicPr>
          <p:blipFill rotWithShape="1">
            <a:blip r:embed="rId5">
              <a:alphaModFix/>
            </a:blip>
            <a:srcRect b="0" l="0" r="0" t="0"/>
            <a:stretch/>
          </p:blipFill>
          <p:spPr>
            <a:xfrm>
              <a:off x="8312" y="5789"/>
              <a:ext cx="783" cy="562"/>
            </a:xfrm>
            <a:prstGeom prst="rect">
              <a:avLst/>
            </a:prstGeom>
            <a:noFill/>
            <a:ln>
              <a:noFill/>
            </a:ln>
          </p:spPr>
        </p:pic>
        <p:sp>
          <p:nvSpPr>
            <p:cNvPr id="622" name="Google Shape;622;p39"/>
            <p:cNvSpPr/>
            <p:nvPr/>
          </p:nvSpPr>
          <p:spPr>
            <a:xfrm flipH="1">
              <a:off x="9208" y="3738"/>
              <a:ext cx="3384" cy="2256"/>
            </a:xfrm>
            <a:prstGeom prst="flowChartMagneticTape">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pic>
        <p:nvPicPr>
          <p:cNvPr id="623" name="Google Shape;623;p39"/>
          <p:cNvPicPr preferRelativeResize="0"/>
          <p:nvPr/>
        </p:nvPicPr>
        <p:blipFill rotWithShape="1">
          <a:blip r:embed="rId5">
            <a:alphaModFix/>
          </a:blip>
          <a:srcRect b="0" l="0" r="0" t="0"/>
          <a:stretch/>
        </p:blipFill>
        <p:spPr>
          <a:xfrm flipH="1">
            <a:off x="3521075" y="2225675"/>
            <a:ext cx="497205" cy="356870"/>
          </a:xfrm>
          <a:prstGeom prst="rect">
            <a:avLst/>
          </a:prstGeom>
          <a:noFill/>
          <a:ln>
            <a:noFill/>
          </a:ln>
        </p:spPr>
      </p:pic>
      <p:pic>
        <p:nvPicPr>
          <p:cNvPr id="624" name="Google Shape;624;p39"/>
          <p:cNvPicPr preferRelativeResize="0"/>
          <p:nvPr/>
        </p:nvPicPr>
        <p:blipFill rotWithShape="1">
          <a:blip r:embed="rId5">
            <a:alphaModFix/>
          </a:blip>
          <a:srcRect b="0" l="0" r="0" t="0"/>
          <a:stretch/>
        </p:blipFill>
        <p:spPr>
          <a:xfrm>
            <a:off x="6981825" y="2225675"/>
            <a:ext cx="497205" cy="356870"/>
          </a:xfrm>
          <a:prstGeom prst="rect">
            <a:avLst/>
          </a:prstGeom>
          <a:noFill/>
          <a:ln>
            <a:noFill/>
          </a:ln>
        </p:spPr>
      </p:pic>
      <p:pic>
        <p:nvPicPr>
          <p:cNvPr id="625" name="Google Shape;625;p39"/>
          <p:cNvPicPr preferRelativeResize="0"/>
          <p:nvPr/>
        </p:nvPicPr>
        <p:blipFill rotWithShape="1">
          <a:blip r:embed="rId6">
            <a:alphaModFix/>
          </a:blip>
          <a:srcRect b="0" l="0" r="0" t="0"/>
          <a:stretch/>
        </p:blipFill>
        <p:spPr>
          <a:xfrm>
            <a:off x="802846" y="3884930"/>
            <a:ext cx="1061137" cy="603669"/>
          </a:xfrm>
          <a:prstGeom prst="rect">
            <a:avLst/>
          </a:prstGeom>
          <a:noFill/>
          <a:ln>
            <a:noFill/>
          </a:ln>
        </p:spPr>
      </p:pic>
      <p:pic>
        <p:nvPicPr>
          <p:cNvPr id="626" name="Google Shape;626;p39"/>
          <p:cNvPicPr preferRelativeResize="0"/>
          <p:nvPr/>
        </p:nvPicPr>
        <p:blipFill rotWithShape="1">
          <a:blip r:embed="rId6">
            <a:alphaModFix/>
          </a:blip>
          <a:srcRect b="0" l="0" r="0" t="0"/>
          <a:stretch/>
        </p:blipFill>
        <p:spPr>
          <a:xfrm>
            <a:off x="5560525" y="3768306"/>
            <a:ext cx="1061137" cy="6036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grpSp>
        <p:nvGrpSpPr>
          <p:cNvPr id="177" name="Google Shape;177;p4"/>
          <p:cNvGrpSpPr/>
          <p:nvPr/>
        </p:nvGrpSpPr>
        <p:grpSpPr>
          <a:xfrm>
            <a:off x="590866" y="782686"/>
            <a:ext cx="6308698" cy="619773"/>
            <a:chOff x="727220" y="171998"/>
            <a:chExt cx="10231500" cy="762797"/>
          </a:xfrm>
        </p:grpSpPr>
        <p:sp>
          <p:nvSpPr>
            <p:cNvPr id="178" name="Google Shape;178;p4"/>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Core Services &amp; Persona</a:t>
              </a:r>
              <a:endParaRPr b="0" i="0" sz="1140" u="none" cap="none" strike="noStrike">
                <a:solidFill>
                  <a:srgbClr val="000000"/>
                </a:solidFill>
                <a:latin typeface="Arial"/>
                <a:ea typeface="Arial"/>
                <a:cs typeface="Arial"/>
                <a:sym typeface="Arial"/>
              </a:endParaRPr>
            </a:p>
          </p:txBody>
        </p:sp>
        <p:cxnSp>
          <p:nvCxnSpPr>
            <p:cNvPr id="179" name="Google Shape;179;p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80" name="Google Shape;180;p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81" name="Google Shape;181;p4"/>
          <p:cNvSpPr txBox="1"/>
          <p:nvPr/>
        </p:nvSpPr>
        <p:spPr>
          <a:xfrm>
            <a:off x="409609" y="1606185"/>
            <a:ext cx="9086756" cy="4107188"/>
          </a:xfrm>
          <a:prstGeom prst="rect">
            <a:avLst/>
          </a:prstGeom>
          <a:noFill/>
          <a:ln>
            <a:noFill/>
          </a:ln>
        </p:spPr>
        <p:txBody>
          <a:bodyPr anchorCtr="0" anchor="t" bIns="37125" lIns="74275" spcFirstLastPara="1" rIns="74275" wrap="square" tIns="37125">
            <a:noAutofit/>
          </a:bodyPr>
          <a:lstStyle/>
          <a:p>
            <a:pPr indent="-309880" lvl="0" marL="371475" marR="0" rtl="0" algn="l">
              <a:lnSpc>
                <a:spcPct val="90000"/>
              </a:lnSpc>
              <a:spcBef>
                <a:spcPts val="0"/>
              </a:spcBef>
              <a:spcAft>
                <a:spcPts val="0"/>
              </a:spcAft>
              <a:buClr>
                <a:srgbClr val="000000"/>
              </a:buClr>
              <a:buSzPts val="2400"/>
              <a:buFont typeface="Arial"/>
              <a:buChar char="•"/>
            </a:pPr>
            <a:r>
              <a:rPr b="0" i="0" lang="en-US" sz="1950" u="none" cap="none" strike="noStrike">
                <a:solidFill>
                  <a:srgbClr val="0070C0"/>
                </a:solidFill>
                <a:latin typeface="Montserrat Medium"/>
                <a:ea typeface="Montserrat Medium"/>
                <a:cs typeface="Montserrat Medium"/>
                <a:sym typeface="Montserrat Medium"/>
              </a:rPr>
              <a:t>#1 - In-Restaurant Dines</a:t>
            </a:r>
            <a:endParaRPr b="0" i="0" sz="1950" u="none" cap="none" strike="noStrike">
              <a:solidFill>
                <a:srgbClr val="0070C0"/>
              </a:solidFill>
              <a:latin typeface="Montserrat Medium"/>
              <a:ea typeface="Montserrat Medium"/>
              <a:cs typeface="Montserrat Medium"/>
              <a:sym typeface="Montserrat Medium"/>
            </a:endParaRPr>
          </a:p>
          <a:p>
            <a:pPr indent="-309880" lvl="1" marL="742950" marR="0" rtl="0" algn="l">
              <a:lnSpc>
                <a:spcPct val="90000"/>
              </a:lnSpc>
              <a:spcBef>
                <a:spcPts val="0"/>
              </a:spcBef>
              <a:spcAft>
                <a:spcPts val="0"/>
              </a:spcAft>
              <a:buClr>
                <a:srgbClr val="191919"/>
              </a:buClr>
              <a:buSzPts val="2400"/>
              <a:buFont typeface="Montserrat Medium"/>
              <a:buChar char="○"/>
            </a:pPr>
            <a:r>
              <a:rPr b="0" i="0" lang="en-US" sz="2000" u="none" cap="none" strike="noStrike">
                <a:solidFill>
                  <a:srgbClr val="0070C0"/>
                </a:solidFill>
                <a:latin typeface="Arial"/>
                <a:ea typeface="Arial"/>
                <a:cs typeface="Arial"/>
                <a:sym typeface="Arial"/>
              </a:rPr>
              <a:t>Attracting local residents and office workers.</a:t>
            </a:r>
            <a:endParaRPr b="0" i="0" sz="1400" u="none" cap="none" strike="noStrike">
              <a:solidFill>
                <a:srgbClr val="000000"/>
              </a:solidFill>
              <a:latin typeface="Arial"/>
              <a:ea typeface="Arial"/>
              <a:cs typeface="Arial"/>
              <a:sym typeface="Arial"/>
            </a:endParaRPr>
          </a:p>
          <a:p>
            <a:pPr indent="-157480" lvl="1" marL="742950" marR="0" rtl="0" algn="l">
              <a:lnSpc>
                <a:spcPct val="90000"/>
              </a:lnSpc>
              <a:spcBef>
                <a:spcPts val="0"/>
              </a:spcBef>
              <a:spcAft>
                <a:spcPts val="0"/>
              </a:spcAft>
              <a:buClr>
                <a:srgbClr val="191919"/>
              </a:buClr>
              <a:buSzPts val="2400"/>
              <a:buFont typeface="Montserrat Medium"/>
              <a:buNone/>
            </a:pPr>
            <a:r>
              <a:t/>
            </a:r>
            <a:endParaRPr b="0" i="0" sz="1950" u="none" cap="none" strike="noStrike">
              <a:solidFill>
                <a:srgbClr val="0070C0"/>
              </a:solidFill>
              <a:latin typeface="Montserrat Medium"/>
              <a:ea typeface="Montserrat Medium"/>
              <a:cs typeface="Montserrat Medium"/>
              <a:sym typeface="Montserrat Medium"/>
            </a:endParaRPr>
          </a:p>
          <a:p>
            <a:pPr indent="-309880" lvl="0" marL="371475" marR="0" rtl="0" algn="l">
              <a:lnSpc>
                <a:spcPct val="90000"/>
              </a:lnSpc>
              <a:spcBef>
                <a:spcPts val="0"/>
              </a:spcBef>
              <a:spcAft>
                <a:spcPts val="0"/>
              </a:spcAft>
              <a:buClr>
                <a:srgbClr val="191919"/>
              </a:buClr>
              <a:buSzPts val="2400"/>
              <a:buFont typeface="Montserrat Medium"/>
              <a:buChar char="•"/>
            </a:pPr>
            <a:r>
              <a:rPr b="0" i="0" lang="en-US" sz="1950" u="none" cap="none" strike="noStrike">
                <a:solidFill>
                  <a:srgbClr val="0070C0"/>
                </a:solidFill>
                <a:latin typeface="Montserrat Medium"/>
                <a:ea typeface="Montserrat Medium"/>
                <a:cs typeface="Montserrat Medium"/>
                <a:sym typeface="Montserrat Medium"/>
              </a:rPr>
              <a:t>#2 - Online Delivery</a:t>
            </a:r>
            <a:endParaRPr b="0" i="0" sz="1950" u="none" cap="none" strike="noStrike">
              <a:solidFill>
                <a:srgbClr val="0070C0"/>
              </a:solidFill>
              <a:latin typeface="Montserrat Medium"/>
              <a:ea typeface="Montserrat Medium"/>
              <a:cs typeface="Montserrat Medium"/>
              <a:sym typeface="Montserrat Medium"/>
            </a:endParaRPr>
          </a:p>
          <a:p>
            <a:pPr indent="-309880" lvl="1" marL="742950" marR="0" rtl="0" algn="l">
              <a:lnSpc>
                <a:spcPct val="90000"/>
              </a:lnSpc>
              <a:spcBef>
                <a:spcPts val="0"/>
              </a:spcBef>
              <a:spcAft>
                <a:spcPts val="0"/>
              </a:spcAft>
              <a:buClr>
                <a:srgbClr val="191919"/>
              </a:buClr>
              <a:buSzPts val="2400"/>
              <a:buFont typeface="Montserrat Medium"/>
              <a:buChar char="○"/>
            </a:pPr>
            <a:r>
              <a:rPr b="0" i="0" lang="en-US" sz="2000" u="none" cap="none" strike="noStrike">
                <a:solidFill>
                  <a:srgbClr val="0070C0"/>
                </a:solidFill>
                <a:latin typeface="Arial"/>
                <a:ea typeface="Arial"/>
                <a:cs typeface="Arial"/>
                <a:sym typeface="Arial"/>
              </a:rPr>
              <a:t>Partnered with Food Panda.</a:t>
            </a:r>
            <a:endParaRPr b="0" i="0" sz="1400" u="none" cap="none" strike="noStrike">
              <a:solidFill>
                <a:srgbClr val="000000"/>
              </a:solidFill>
              <a:latin typeface="Arial"/>
              <a:ea typeface="Arial"/>
              <a:cs typeface="Arial"/>
              <a:sym typeface="Arial"/>
            </a:endParaRPr>
          </a:p>
          <a:p>
            <a:pPr indent="-157480" lvl="1" marL="742950" marR="0" rtl="0" algn="l">
              <a:lnSpc>
                <a:spcPct val="90000"/>
              </a:lnSpc>
              <a:spcBef>
                <a:spcPts val="0"/>
              </a:spcBef>
              <a:spcAft>
                <a:spcPts val="0"/>
              </a:spcAft>
              <a:buClr>
                <a:srgbClr val="191919"/>
              </a:buClr>
              <a:buSzPts val="2400"/>
              <a:buFont typeface="Montserrat Medium"/>
              <a:buNone/>
            </a:pPr>
            <a:r>
              <a:t/>
            </a:r>
            <a:endParaRPr b="0" i="0" sz="1950" u="none" cap="none" strike="noStrike">
              <a:solidFill>
                <a:srgbClr val="0070C0"/>
              </a:solidFill>
              <a:latin typeface="Montserrat Medium"/>
              <a:ea typeface="Montserrat Medium"/>
              <a:cs typeface="Montserrat Medium"/>
              <a:sym typeface="Montserrat Medium"/>
            </a:endParaRPr>
          </a:p>
          <a:p>
            <a:pPr indent="-309880" lvl="0" marL="371475" marR="0" rtl="0" algn="l">
              <a:lnSpc>
                <a:spcPct val="90000"/>
              </a:lnSpc>
              <a:spcBef>
                <a:spcPts val="0"/>
              </a:spcBef>
              <a:spcAft>
                <a:spcPts val="0"/>
              </a:spcAft>
              <a:buClr>
                <a:srgbClr val="191919"/>
              </a:buClr>
              <a:buSzPts val="2400"/>
              <a:buFont typeface="Montserrat Medium"/>
              <a:buChar char="•"/>
            </a:pPr>
            <a:r>
              <a:rPr b="0" i="0" lang="en-US" sz="1950" u="none" cap="none" strike="noStrike">
                <a:solidFill>
                  <a:srgbClr val="0070C0"/>
                </a:solidFill>
                <a:latin typeface="Montserrat Medium"/>
                <a:ea typeface="Montserrat Medium"/>
                <a:cs typeface="Montserrat Medium"/>
                <a:sym typeface="Montserrat Medium"/>
              </a:rPr>
              <a:t>#3 - In-Restaurant Catering</a:t>
            </a:r>
            <a:endParaRPr b="0" i="0" sz="1950" u="none" cap="none" strike="noStrike">
              <a:solidFill>
                <a:srgbClr val="0070C0"/>
              </a:solidFill>
              <a:latin typeface="Montserrat Medium"/>
              <a:ea typeface="Montserrat Medium"/>
              <a:cs typeface="Montserrat Medium"/>
              <a:sym typeface="Montserrat Medium"/>
            </a:endParaRPr>
          </a:p>
          <a:p>
            <a:pPr indent="-309880" lvl="1" marL="742950" marR="0" rtl="0" algn="l">
              <a:lnSpc>
                <a:spcPct val="90000"/>
              </a:lnSpc>
              <a:spcBef>
                <a:spcPts val="0"/>
              </a:spcBef>
              <a:spcAft>
                <a:spcPts val="0"/>
              </a:spcAft>
              <a:buClr>
                <a:srgbClr val="191919"/>
              </a:buClr>
              <a:buSzPts val="2400"/>
              <a:buFont typeface="Montserrat Medium"/>
              <a:buChar char="○"/>
            </a:pPr>
            <a:r>
              <a:rPr b="0" i="0" lang="en-US" sz="2000" u="none" cap="none" strike="noStrike">
                <a:solidFill>
                  <a:srgbClr val="0070C0"/>
                </a:solidFill>
                <a:latin typeface="Arial"/>
                <a:ea typeface="Arial"/>
                <a:cs typeface="Arial"/>
                <a:sym typeface="Arial"/>
              </a:rPr>
              <a:t>Hosting events for 20-40 pax.</a:t>
            </a:r>
            <a:endParaRPr b="0" i="0" sz="1950" u="none" cap="none" strike="noStrike">
              <a:solidFill>
                <a:srgbClr val="0070C0"/>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950"/>
              <a:buFont typeface="Arial"/>
              <a:buNone/>
            </a:pPr>
            <a:r>
              <a:t/>
            </a:r>
            <a:endParaRPr b="0" i="0" sz="1950" u="none" cap="none" strike="noStrike">
              <a:solidFill>
                <a:srgbClr val="0070C0"/>
              </a:solidFill>
              <a:latin typeface="Montserrat Medium"/>
              <a:ea typeface="Montserrat Medium"/>
              <a:cs typeface="Montserrat Medium"/>
              <a:sym typeface="Montserrat Medium"/>
            </a:endParaRPr>
          </a:p>
        </p:txBody>
      </p:sp>
      <p:sp>
        <p:nvSpPr>
          <p:cNvPr id="182" name="Google Shape;182;p4"/>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40"/>
          <p:cNvGrpSpPr/>
          <p:nvPr/>
        </p:nvGrpSpPr>
        <p:grpSpPr>
          <a:xfrm>
            <a:off x="590866" y="782686"/>
            <a:ext cx="8313094" cy="665977"/>
            <a:chOff x="727220" y="171998"/>
            <a:chExt cx="10231500" cy="819663"/>
          </a:xfrm>
        </p:grpSpPr>
        <p:sp>
          <p:nvSpPr>
            <p:cNvPr id="632" name="Google Shape;632;p40"/>
            <p:cNvSpPr txBox="1"/>
            <p:nvPr/>
          </p:nvSpPr>
          <p:spPr>
            <a:xfrm>
              <a:off x="727220" y="252960"/>
              <a:ext cx="10231500" cy="73870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Website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40"/>
                <a:buFont typeface="Arial"/>
                <a:buNone/>
              </a:pPr>
              <a:r>
                <a:t/>
              </a:r>
              <a:endParaRPr b="0" i="0" sz="1140" u="none" cap="none" strike="noStrike">
                <a:solidFill>
                  <a:srgbClr val="000000"/>
                </a:solidFill>
                <a:latin typeface="Arial"/>
                <a:ea typeface="Arial"/>
                <a:cs typeface="Arial"/>
                <a:sym typeface="Arial"/>
              </a:endParaRPr>
            </a:p>
          </p:txBody>
        </p:sp>
        <p:cxnSp>
          <p:nvCxnSpPr>
            <p:cNvPr id="633" name="Google Shape;633;p4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34" name="Google Shape;634;p4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35" name="Google Shape;635;p40"/>
          <p:cNvSpPr txBox="1"/>
          <p:nvPr/>
        </p:nvSpPr>
        <p:spPr>
          <a:xfrm>
            <a:off x="590866" y="1634890"/>
            <a:ext cx="18950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Comparison Table 4</a:t>
            </a:r>
            <a:endParaRPr b="1" i="0" sz="1400" u="none" cap="none" strike="noStrike">
              <a:solidFill>
                <a:srgbClr val="0070C0"/>
              </a:solidFill>
              <a:latin typeface="Arial"/>
              <a:ea typeface="Arial"/>
              <a:cs typeface="Arial"/>
              <a:sym typeface="Arial"/>
            </a:endParaRPr>
          </a:p>
        </p:txBody>
      </p:sp>
      <p:sp>
        <p:nvSpPr>
          <p:cNvPr id="636" name="Google Shape;636;p40"/>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aphicFrame>
        <p:nvGraphicFramePr>
          <p:cNvPr id="637" name="Google Shape;637;p40"/>
          <p:cNvGraphicFramePr/>
          <p:nvPr/>
        </p:nvGraphicFramePr>
        <p:xfrm>
          <a:off x="591185" y="2129155"/>
          <a:ext cx="3000000" cy="3000000"/>
        </p:xfrm>
        <a:graphic>
          <a:graphicData uri="http://schemas.openxmlformats.org/drawingml/2006/table">
            <a:tbl>
              <a:tblPr>
                <a:noFill/>
                <a:tableStyleId>{A9F878A8-7050-4373-9EF1-1CA0764EED00}</a:tableStyleId>
              </a:tblPr>
              <a:tblGrid>
                <a:gridCol w="2007050"/>
                <a:gridCol w="1034825"/>
                <a:gridCol w="1083900"/>
                <a:gridCol w="1081675"/>
                <a:gridCol w="836350"/>
                <a:gridCol w="630850"/>
                <a:gridCol w="640375"/>
              </a:tblGrid>
              <a:tr h="414025">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Restaurant Name</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Performance</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Accessibility</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Best Practices</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SEO</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1" i="0" lang="en-US" sz="1200" u="none" cap="none" strike="noStrike">
                          <a:solidFill>
                            <a:srgbClr val="0070C0"/>
                          </a:solidFill>
                          <a:latin typeface="Arial"/>
                          <a:ea typeface="Arial"/>
                          <a:cs typeface="Arial"/>
                          <a:sym typeface="Arial"/>
                        </a:rPr>
                        <a:t>Speed Index</a:t>
                      </a:r>
                      <a:endParaRPr sz="1400" u="none" cap="none" strike="noStrike"/>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675">
                <a:tc rowSpan="2">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Thaitogo</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Desktop</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52</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69</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57</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75</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2.6 s</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050">
                <a:tc vMerge="1"/>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Mobilephone</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27</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69</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55</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75</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7.4 s</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675">
                <a:tc rowSpan="2">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Pattaya Garden Restaurant</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Desktop</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92</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85</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100</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100</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1 s</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050">
                <a:tc vMerge="1"/>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Mobilephone</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63</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89</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100</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100</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4.2 s</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675">
                <a:tc rowSpan="2">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Time For Thai</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Desktop</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95</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82</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96</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91</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0.9 s</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675">
                <a:tc vMerge="1"/>
                <a:tc>
                  <a:txBody>
                    <a:bodyPr/>
                    <a:lstStyle/>
                    <a:p>
                      <a:pPr indent="0" lvl="0" marL="9525"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Mobilephone</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53</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87</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96</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91</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2.5 s</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050">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0050">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9525" marR="0" rtl="0" algn="ctr">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Arial"/>
                          <a:ea typeface="Arial"/>
                          <a:cs typeface="Arial"/>
                          <a:sym typeface="Arial"/>
                        </a:rPr>
                        <a:t>Speed Index Score (s)</a:t>
                      </a:r>
                      <a:endParaRPr sz="1400" u="none" cap="none" strike="noStrike"/>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20675">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90-100</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B050"/>
                    </a:solidFill>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00B050"/>
                          </a:solidFill>
                          <a:latin typeface="Arial"/>
                          <a:ea typeface="Arial"/>
                          <a:cs typeface="Arial"/>
                          <a:sym typeface="Arial"/>
                        </a:rPr>
                        <a:t>0-3.4</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675">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50-89</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000"/>
                    </a:solidFill>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C000"/>
                          </a:solidFill>
                          <a:latin typeface="Arial"/>
                          <a:ea typeface="Arial"/>
                          <a:cs typeface="Arial"/>
                          <a:sym typeface="Arial"/>
                        </a:rPr>
                        <a:t>3.4-5.8</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0050">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0000"/>
                        </a:solidFill>
                        <a:latin typeface="Arial"/>
                        <a:ea typeface="Arial"/>
                        <a:cs typeface="Arial"/>
                        <a:sym typeface="Arial"/>
                      </a:endParaRPr>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0-49</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Arial"/>
                        <a:ea typeface="Arial"/>
                        <a:cs typeface="Arial"/>
                        <a:sym typeface="Arial"/>
                      </a:endParaRPr>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9525"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0000"/>
                        </a:solidFill>
                        <a:latin typeface="Arial"/>
                        <a:ea typeface="Arial"/>
                        <a:cs typeface="Arial"/>
                        <a:sym typeface="Arial"/>
                      </a:endParaRPr>
                    </a:p>
                  </a:txBody>
                  <a:tcPr marT="9850" marB="45725" marR="9850" marL="9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9525" marR="0" rtl="0" algn="r">
                        <a:lnSpc>
                          <a:spcPct val="100000"/>
                        </a:lnSpc>
                        <a:spcBef>
                          <a:spcPts val="0"/>
                        </a:spcBef>
                        <a:spcAft>
                          <a:spcPts val="0"/>
                        </a:spcAft>
                        <a:buClr>
                          <a:srgbClr val="000000"/>
                        </a:buClr>
                        <a:buSzPts val="1200"/>
                        <a:buFont typeface="Arial"/>
                        <a:buNone/>
                      </a:pPr>
                      <a:r>
                        <a:rPr b="0" i="0" lang="en-US" sz="1200" u="none" cap="none" strike="noStrike">
                          <a:solidFill>
                            <a:srgbClr val="FF0000"/>
                          </a:solidFill>
                          <a:latin typeface="Arial"/>
                          <a:ea typeface="Arial"/>
                          <a:cs typeface="Arial"/>
                          <a:sym typeface="Arial"/>
                        </a:rPr>
                        <a:t>Over 5.8</a:t>
                      </a:r>
                      <a:endParaRPr sz="1400" u="none" cap="none" strike="noStrike"/>
                    </a:p>
                  </a:txBody>
                  <a:tcPr marT="9850" marB="45725" marR="9850" marL="98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grpSp>
        <p:nvGrpSpPr>
          <p:cNvPr id="642" name="Google Shape;642;p41"/>
          <p:cNvGrpSpPr/>
          <p:nvPr/>
        </p:nvGrpSpPr>
        <p:grpSpPr>
          <a:xfrm>
            <a:off x="590866" y="782686"/>
            <a:ext cx="8313094" cy="665977"/>
            <a:chOff x="727220" y="171998"/>
            <a:chExt cx="10231500" cy="819663"/>
          </a:xfrm>
        </p:grpSpPr>
        <p:sp>
          <p:nvSpPr>
            <p:cNvPr id="643" name="Google Shape;643;p41"/>
            <p:cNvSpPr txBox="1"/>
            <p:nvPr/>
          </p:nvSpPr>
          <p:spPr>
            <a:xfrm>
              <a:off x="727220" y="252960"/>
              <a:ext cx="10231500" cy="73870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Optimizing Website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40"/>
                <a:buFont typeface="Arial"/>
                <a:buNone/>
              </a:pPr>
              <a:r>
                <a:t/>
              </a:r>
              <a:endParaRPr b="0" i="0" sz="1140" u="none" cap="none" strike="noStrike">
                <a:solidFill>
                  <a:srgbClr val="000000"/>
                </a:solidFill>
                <a:latin typeface="Arial"/>
                <a:ea typeface="Arial"/>
                <a:cs typeface="Arial"/>
                <a:sym typeface="Arial"/>
              </a:endParaRPr>
            </a:p>
          </p:txBody>
        </p:sp>
        <p:cxnSp>
          <p:nvCxnSpPr>
            <p:cNvPr id="644" name="Google Shape;644;p4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45" name="Google Shape;645;p4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46" name="Google Shape;646;p41"/>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647" name="Google Shape;647;p41"/>
          <p:cNvSpPr/>
          <p:nvPr/>
        </p:nvSpPr>
        <p:spPr>
          <a:xfrm>
            <a:off x="590866" y="1775636"/>
            <a:ext cx="7288306" cy="40318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B0F0"/>
                </a:solidFill>
                <a:latin typeface="Arial"/>
                <a:ea typeface="Arial"/>
                <a:cs typeface="Arial"/>
                <a:sym typeface="Arial"/>
              </a:rPr>
              <a:t>Performance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Definition</a:t>
            </a:r>
            <a:r>
              <a:rPr b="0" i="0" lang="en-US" sz="1600" u="none" cap="none" strike="noStrike">
                <a:solidFill>
                  <a:srgbClr val="00B0F0"/>
                </a:solidFill>
                <a:latin typeface="Arial"/>
                <a:ea typeface="Arial"/>
                <a:cs typeface="Arial"/>
                <a:sym typeface="Arial"/>
              </a:rPr>
              <a:t>: Measures how quickly your web pages load and are ready for user interaction.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Key Metrics</a:t>
            </a:r>
            <a:r>
              <a:rPr b="0" i="0" lang="en-US" sz="1600" u="none" cap="none" strike="noStrike">
                <a:solidFill>
                  <a:srgbClr val="00B0F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First Contentful Paint (FCP)</a:t>
            </a:r>
            <a:r>
              <a:rPr b="0" i="0" lang="en-US" sz="1600" u="none" cap="none" strike="noStrike">
                <a:solidFill>
                  <a:srgbClr val="00B0F0"/>
                </a:solidFill>
                <a:latin typeface="Arial"/>
                <a:ea typeface="Arial"/>
                <a:cs typeface="Arial"/>
                <a:sym typeface="Arial"/>
              </a:rPr>
              <a:t>: The time it takes for the first piece of content to appear on the screen.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Largest Contentful Paint (LCP)</a:t>
            </a:r>
            <a:r>
              <a:rPr b="0" i="0" lang="en-US" sz="1600" u="none" cap="none" strike="noStrike">
                <a:solidFill>
                  <a:srgbClr val="00B0F0"/>
                </a:solidFill>
                <a:latin typeface="Arial"/>
                <a:ea typeface="Arial"/>
                <a:cs typeface="Arial"/>
                <a:sym typeface="Arial"/>
              </a:rPr>
              <a:t>: The time it takes for the largest piece of content to be visible.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Time to Interactive (TTI)</a:t>
            </a:r>
            <a:r>
              <a:rPr b="0" i="0" lang="en-US" sz="1600" u="none" cap="none" strike="noStrike">
                <a:solidFill>
                  <a:srgbClr val="00B0F0"/>
                </a:solidFill>
                <a:latin typeface="Arial"/>
                <a:ea typeface="Arial"/>
                <a:cs typeface="Arial"/>
                <a:sym typeface="Arial"/>
              </a:rPr>
              <a:t>: The time it takes for the page to become fully interactive.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Total Blocking Time (TBT)</a:t>
            </a:r>
            <a:r>
              <a:rPr b="0" i="0" lang="en-US" sz="1600" u="none" cap="none" strike="noStrike">
                <a:solidFill>
                  <a:srgbClr val="00B0F0"/>
                </a:solidFill>
                <a:latin typeface="Arial"/>
                <a:ea typeface="Arial"/>
                <a:cs typeface="Arial"/>
                <a:sym typeface="Arial"/>
              </a:rPr>
              <a:t>: The total time during which the main thread is blocked, preventing user interaction.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Cumulative Layout Shift (CLS)</a:t>
            </a:r>
            <a:r>
              <a:rPr b="0" i="0" lang="en-US" sz="1600" u="none" cap="none" strike="noStrike">
                <a:solidFill>
                  <a:srgbClr val="00B0F0"/>
                </a:solidFill>
                <a:latin typeface="Arial"/>
                <a:ea typeface="Arial"/>
                <a:cs typeface="Arial"/>
                <a:sym typeface="Arial"/>
              </a:rPr>
              <a:t>: Measures the visual stability of the page, i.e., how much the content shifts while loading.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grpSp>
        <p:nvGrpSpPr>
          <p:cNvPr id="652" name="Google Shape;652;p42"/>
          <p:cNvGrpSpPr/>
          <p:nvPr/>
        </p:nvGrpSpPr>
        <p:grpSpPr>
          <a:xfrm>
            <a:off x="590866" y="782686"/>
            <a:ext cx="8313094" cy="665977"/>
            <a:chOff x="727220" y="171998"/>
            <a:chExt cx="10231500" cy="819663"/>
          </a:xfrm>
        </p:grpSpPr>
        <p:sp>
          <p:nvSpPr>
            <p:cNvPr id="653" name="Google Shape;653;p42"/>
            <p:cNvSpPr txBox="1"/>
            <p:nvPr/>
          </p:nvSpPr>
          <p:spPr>
            <a:xfrm>
              <a:off x="727220" y="252960"/>
              <a:ext cx="10231500" cy="73870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Optimizing Website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40"/>
                <a:buFont typeface="Arial"/>
                <a:buNone/>
              </a:pPr>
              <a:r>
                <a:t/>
              </a:r>
              <a:endParaRPr b="0" i="0" sz="1140" u="none" cap="none" strike="noStrike">
                <a:solidFill>
                  <a:srgbClr val="000000"/>
                </a:solidFill>
                <a:latin typeface="Arial"/>
                <a:ea typeface="Arial"/>
                <a:cs typeface="Arial"/>
                <a:sym typeface="Arial"/>
              </a:endParaRPr>
            </a:p>
          </p:txBody>
        </p:sp>
        <p:cxnSp>
          <p:nvCxnSpPr>
            <p:cNvPr id="654" name="Google Shape;654;p4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55" name="Google Shape;655;p4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56" name="Google Shape;656;p42"/>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657" name="Google Shape;657;p42"/>
          <p:cNvSpPr/>
          <p:nvPr/>
        </p:nvSpPr>
        <p:spPr>
          <a:xfrm>
            <a:off x="590866" y="1775636"/>
            <a:ext cx="7288306" cy="32932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B0F0"/>
                </a:solidFill>
                <a:latin typeface="Arial"/>
                <a:ea typeface="Arial"/>
                <a:cs typeface="Arial"/>
                <a:sym typeface="Arial"/>
              </a:rPr>
              <a:t>Accessibility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Definition</a:t>
            </a:r>
            <a:r>
              <a:rPr b="0" i="0" lang="en-US" sz="1600" u="none" cap="none" strike="noStrike">
                <a:solidFill>
                  <a:srgbClr val="00B0F0"/>
                </a:solidFill>
                <a:latin typeface="Arial"/>
                <a:ea typeface="Arial"/>
                <a:cs typeface="Arial"/>
                <a:sym typeface="Arial"/>
              </a:rPr>
              <a:t>: Evaluates how easily users, including those with disabilities, can access and navigate your website.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Key Considerations</a:t>
            </a:r>
            <a:r>
              <a:rPr b="0" i="0" lang="en-US" sz="1600" u="none" cap="none" strike="noStrike">
                <a:solidFill>
                  <a:srgbClr val="00B0F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Alt Text for Images</a:t>
            </a:r>
            <a:r>
              <a:rPr b="0" i="0" lang="en-US" sz="1600" u="none" cap="none" strike="noStrike">
                <a:solidFill>
                  <a:srgbClr val="00B0F0"/>
                </a:solidFill>
                <a:latin typeface="Arial"/>
                <a:ea typeface="Arial"/>
                <a:cs typeface="Arial"/>
                <a:sym typeface="Arial"/>
              </a:rPr>
              <a:t>: Ensuring images have descriptive text for screen readers.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Contrast Ratios</a:t>
            </a:r>
            <a:r>
              <a:rPr b="0" i="0" lang="en-US" sz="1600" u="none" cap="none" strike="noStrike">
                <a:solidFill>
                  <a:srgbClr val="00B0F0"/>
                </a:solidFill>
                <a:latin typeface="Arial"/>
                <a:ea typeface="Arial"/>
                <a:cs typeface="Arial"/>
                <a:sym typeface="Arial"/>
              </a:rPr>
              <a:t>: Ensuring text is readable against background colors.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Keyboard Navigation</a:t>
            </a:r>
            <a:r>
              <a:rPr b="0" i="0" lang="en-US" sz="1600" u="none" cap="none" strike="noStrike">
                <a:solidFill>
                  <a:srgbClr val="00B0F0"/>
                </a:solidFill>
                <a:latin typeface="Arial"/>
                <a:ea typeface="Arial"/>
                <a:cs typeface="Arial"/>
                <a:sym typeface="Arial"/>
              </a:rPr>
              <a:t>: Ensuring all functionalities are accessible via keyboard.</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Aria Attributes</a:t>
            </a:r>
            <a:r>
              <a:rPr b="0" i="0" lang="en-US" sz="1600" u="none" cap="none" strike="noStrike">
                <a:solidFill>
                  <a:srgbClr val="00B0F0"/>
                </a:solidFill>
                <a:latin typeface="Arial"/>
                <a:ea typeface="Arial"/>
                <a:cs typeface="Arial"/>
                <a:sym typeface="Arial"/>
              </a:rPr>
              <a:t>: Using ARIA (Accessible Rich Internet Applications) attributes to enhance accessibility.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grpSp>
        <p:nvGrpSpPr>
          <p:cNvPr id="662" name="Google Shape;662;p43"/>
          <p:cNvGrpSpPr/>
          <p:nvPr/>
        </p:nvGrpSpPr>
        <p:grpSpPr>
          <a:xfrm>
            <a:off x="590866" y="782686"/>
            <a:ext cx="8313094" cy="665977"/>
            <a:chOff x="727220" y="171998"/>
            <a:chExt cx="10231500" cy="819663"/>
          </a:xfrm>
        </p:grpSpPr>
        <p:sp>
          <p:nvSpPr>
            <p:cNvPr id="663" name="Google Shape;663;p43"/>
            <p:cNvSpPr txBox="1"/>
            <p:nvPr/>
          </p:nvSpPr>
          <p:spPr>
            <a:xfrm>
              <a:off x="727220" y="252960"/>
              <a:ext cx="10231500" cy="73870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Optimizing Website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40"/>
                <a:buFont typeface="Arial"/>
                <a:buNone/>
              </a:pPr>
              <a:r>
                <a:t/>
              </a:r>
              <a:endParaRPr b="0" i="0" sz="1140" u="none" cap="none" strike="noStrike">
                <a:solidFill>
                  <a:srgbClr val="000000"/>
                </a:solidFill>
                <a:latin typeface="Arial"/>
                <a:ea typeface="Arial"/>
                <a:cs typeface="Arial"/>
                <a:sym typeface="Arial"/>
              </a:endParaRPr>
            </a:p>
          </p:txBody>
        </p:sp>
        <p:cxnSp>
          <p:nvCxnSpPr>
            <p:cNvPr id="664" name="Google Shape;664;p4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65" name="Google Shape;665;p4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66" name="Google Shape;666;p43"/>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667" name="Google Shape;667;p43"/>
          <p:cNvSpPr/>
          <p:nvPr/>
        </p:nvSpPr>
        <p:spPr>
          <a:xfrm>
            <a:off x="590866" y="1775636"/>
            <a:ext cx="7288306" cy="32932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B0F0"/>
                </a:solidFill>
                <a:latin typeface="Arial"/>
                <a:ea typeface="Arial"/>
                <a:cs typeface="Arial"/>
                <a:sym typeface="Arial"/>
              </a:rPr>
              <a:t>Best Practices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Definition</a:t>
            </a:r>
            <a:r>
              <a:rPr b="0" i="0" lang="en-US" sz="1600" u="none" cap="none" strike="noStrike">
                <a:solidFill>
                  <a:srgbClr val="00B0F0"/>
                </a:solidFill>
                <a:latin typeface="Arial"/>
                <a:ea typeface="Arial"/>
                <a:cs typeface="Arial"/>
                <a:sym typeface="Arial"/>
              </a:rPr>
              <a:t>: Reviews the use of modern web development practices to ensure security and optimal performance.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Key Practices</a:t>
            </a:r>
            <a:r>
              <a:rPr b="0" i="0" lang="en-US" sz="1600" u="none" cap="none" strike="noStrike">
                <a:solidFill>
                  <a:srgbClr val="00B0F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HTTPS</a:t>
            </a:r>
            <a:r>
              <a:rPr b="0" i="0" lang="en-US" sz="1600" u="none" cap="none" strike="noStrike">
                <a:solidFill>
                  <a:srgbClr val="00B0F0"/>
                </a:solidFill>
                <a:latin typeface="Arial"/>
                <a:ea typeface="Arial"/>
                <a:cs typeface="Arial"/>
                <a:sym typeface="Arial"/>
              </a:rPr>
              <a:t>: Ensuring the site is served over a secure connection.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JavaScript Practices</a:t>
            </a:r>
            <a:r>
              <a:rPr b="0" i="0" lang="en-US" sz="1600" u="none" cap="none" strike="noStrike">
                <a:solidFill>
                  <a:srgbClr val="00B0F0"/>
                </a:solidFill>
                <a:latin typeface="Arial"/>
                <a:ea typeface="Arial"/>
                <a:cs typeface="Arial"/>
                <a:sym typeface="Arial"/>
              </a:rPr>
              <a:t>: Avoiding deprecated APIs and minimizing JavaScript errors.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Responsive Design</a:t>
            </a:r>
            <a:r>
              <a:rPr b="0" i="0" lang="en-US" sz="1600" u="none" cap="none" strike="noStrike">
                <a:solidFill>
                  <a:srgbClr val="00B0F0"/>
                </a:solidFill>
                <a:latin typeface="Arial"/>
                <a:ea typeface="Arial"/>
                <a:cs typeface="Arial"/>
                <a:sym typeface="Arial"/>
              </a:rPr>
              <a:t>: Ensuring the site works well on various screen sizes and devices.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Minimizing Redirects</a:t>
            </a:r>
            <a:r>
              <a:rPr b="0" i="0" lang="en-US" sz="1600" u="none" cap="none" strike="noStrike">
                <a:solidFill>
                  <a:srgbClr val="00B0F0"/>
                </a:solidFill>
                <a:latin typeface="Arial"/>
                <a:ea typeface="Arial"/>
                <a:cs typeface="Arial"/>
                <a:sym typeface="Arial"/>
              </a:rPr>
              <a:t>: Reducing the number of redirects to improve load times.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grpSp>
        <p:nvGrpSpPr>
          <p:cNvPr id="672" name="Google Shape;672;p44"/>
          <p:cNvGrpSpPr/>
          <p:nvPr/>
        </p:nvGrpSpPr>
        <p:grpSpPr>
          <a:xfrm>
            <a:off x="590866" y="782686"/>
            <a:ext cx="8313094" cy="665977"/>
            <a:chOff x="727220" y="171998"/>
            <a:chExt cx="10231500" cy="819663"/>
          </a:xfrm>
        </p:grpSpPr>
        <p:sp>
          <p:nvSpPr>
            <p:cNvPr id="673" name="Google Shape;673;p44"/>
            <p:cNvSpPr txBox="1"/>
            <p:nvPr/>
          </p:nvSpPr>
          <p:spPr>
            <a:xfrm>
              <a:off x="727220" y="252960"/>
              <a:ext cx="10231500" cy="73870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Optimizing Website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40"/>
                <a:buFont typeface="Arial"/>
                <a:buNone/>
              </a:pPr>
              <a:r>
                <a:t/>
              </a:r>
              <a:endParaRPr b="0" i="0" sz="1140" u="none" cap="none" strike="noStrike">
                <a:solidFill>
                  <a:srgbClr val="000000"/>
                </a:solidFill>
                <a:latin typeface="Arial"/>
                <a:ea typeface="Arial"/>
                <a:cs typeface="Arial"/>
                <a:sym typeface="Arial"/>
              </a:endParaRPr>
            </a:p>
          </p:txBody>
        </p:sp>
        <p:cxnSp>
          <p:nvCxnSpPr>
            <p:cNvPr id="674" name="Google Shape;674;p4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75" name="Google Shape;675;p4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76" name="Google Shape;676;p44"/>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677" name="Google Shape;677;p44"/>
          <p:cNvSpPr/>
          <p:nvPr/>
        </p:nvSpPr>
        <p:spPr>
          <a:xfrm>
            <a:off x="590866" y="1775636"/>
            <a:ext cx="7288306"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B0F0"/>
                </a:solidFill>
                <a:latin typeface="Arial"/>
                <a:ea typeface="Arial"/>
                <a:cs typeface="Arial"/>
                <a:sym typeface="Arial"/>
              </a:rPr>
              <a:t>SEO (Search Engine Optimization)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Definition</a:t>
            </a:r>
            <a:r>
              <a:rPr b="0" i="0" lang="en-US" sz="1600" u="none" cap="none" strike="noStrike">
                <a:solidFill>
                  <a:srgbClr val="00B0F0"/>
                </a:solidFill>
                <a:latin typeface="Arial"/>
                <a:ea typeface="Arial"/>
                <a:cs typeface="Arial"/>
                <a:sym typeface="Arial"/>
              </a:rPr>
              <a:t>: Evaluates how well your website is optimized for search engines to understand and rank 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Key Factors</a:t>
            </a:r>
            <a:r>
              <a:rPr b="0" i="0" lang="en-US" sz="1600" u="none" cap="none" strike="noStrike">
                <a:solidFill>
                  <a:srgbClr val="00B0F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Meta Tags</a:t>
            </a:r>
            <a:r>
              <a:rPr b="0" i="0" lang="en-US" sz="1600" u="none" cap="none" strike="noStrike">
                <a:solidFill>
                  <a:srgbClr val="00B0F0"/>
                </a:solidFill>
                <a:latin typeface="Arial"/>
                <a:ea typeface="Arial"/>
                <a:cs typeface="Arial"/>
                <a:sym typeface="Arial"/>
              </a:rPr>
              <a:t>: Ensuring relevant and descriptive meta titles and descriptions.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Heading Structure</a:t>
            </a:r>
            <a:r>
              <a:rPr b="0" i="0" lang="en-US" sz="1600" u="none" cap="none" strike="noStrike">
                <a:solidFill>
                  <a:srgbClr val="00B0F0"/>
                </a:solidFill>
                <a:latin typeface="Arial"/>
                <a:ea typeface="Arial"/>
                <a:cs typeface="Arial"/>
                <a:sym typeface="Arial"/>
              </a:rPr>
              <a:t>: Using a proper heading hierarchy (H1, H2, etc.).</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Mobile-Friendliness</a:t>
            </a:r>
            <a:r>
              <a:rPr b="0" i="0" lang="en-US" sz="1600" u="none" cap="none" strike="noStrike">
                <a:solidFill>
                  <a:srgbClr val="00B0F0"/>
                </a:solidFill>
                <a:latin typeface="Arial"/>
                <a:ea typeface="Arial"/>
                <a:cs typeface="Arial"/>
                <a:sym typeface="Arial"/>
              </a:rPr>
              <a:t>: Ensuring the site is optimized for mobile devices.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Alt Text</a:t>
            </a:r>
            <a:r>
              <a:rPr b="0" i="0" lang="en-US" sz="1600" u="none" cap="none" strike="noStrike">
                <a:solidFill>
                  <a:srgbClr val="00B0F0"/>
                </a:solidFill>
                <a:latin typeface="Arial"/>
                <a:ea typeface="Arial"/>
                <a:cs typeface="Arial"/>
                <a:sym typeface="Arial"/>
              </a:rPr>
              <a:t>: Using descriptive alt text for images.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Structured Data</a:t>
            </a:r>
            <a:r>
              <a:rPr b="0" i="0" lang="en-US" sz="1600" u="none" cap="none" strike="noStrike">
                <a:solidFill>
                  <a:srgbClr val="00B0F0"/>
                </a:solidFill>
                <a:latin typeface="Arial"/>
                <a:ea typeface="Arial"/>
                <a:cs typeface="Arial"/>
                <a:sym typeface="Arial"/>
              </a:rPr>
              <a:t>: Implementing schema markup for enhanced search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grpSp>
        <p:nvGrpSpPr>
          <p:cNvPr id="682" name="Google Shape;682;p45"/>
          <p:cNvGrpSpPr/>
          <p:nvPr/>
        </p:nvGrpSpPr>
        <p:grpSpPr>
          <a:xfrm>
            <a:off x="590866" y="782686"/>
            <a:ext cx="8313094" cy="665977"/>
            <a:chOff x="727220" y="171998"/>
            <a:chExt cx="10231500" cy="819663"/>
          </a:xfrm>
        </p:grpSpPr>
        <p:sp>
          <p:nvSpPr>
            <p:cNvPr id="683" name="Google Shape;683;p45"/>
            <p:cNvSpPr txBox="1"/>
            <p:nvPr/>
          </p:nvSpPr>
          <p:spPr>
            <a:xfrm>
              <a:off x="727220" y="252960"/>
              <a:ext cx="10231500" cy="73870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Optimizing Website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40"/>
                <a:buFont typeface="Arial"/>
                <a:buNone/>
              </a:pPr>
              <a:r>
                <a:t/>
              </a:r>
              <a:endParaRPr b="0" i="0" sz="1140" u="none" cap="none" strike="noStrike">
                <a:solidFill>
                  <a:srgbClr val="000000"/>
                </a:solidFill>
                <a:latin typeface="Arial"/>
                <a:ea typeface="Arial"/>
                <a:cs typeface="Arial"/>
                <a:sym typeface="Arial"/>
              </a:endParaRPr>
            </a:p>
          </p:txBody>
        </p:sp>
        <p:cxnSp>
          <p:nvCxnSpPr>
            <p:cNvPr id="684" name="Google Shape;684;p4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85" name="Google Shape;685;p4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86" name="Google Shape;686;p45"/>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687" name="Google Shape;687;p45"/>
          <p:cNvSpPr/>
          <p:nvPr/>
        </p:nvSpPr>
        <p:spPr>
          <a:xfrm>
            <a:off x="590866" y="1775636"/>
            <a:ext cx="7288306" cy="40318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B0F0"/>
                </a:solidFill>
                <a:latin typeface="Arial"/>
                <a:ea typeface="Arial"/>
                <a:cs typeface="Arial"/>
                <a:sym typeface="Arial"/>
              </a:rPr>
              <a:t>Speed Index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Definition</a:t>
            </a:r>
            <a:r>
              <a:rPr b="0" i="0" lang="en-US" sz="1600" u="none" cap="none" strike="noStrike">
                <a:solidFill>
                  <a:srgbClr val="00B0F0"/>
                </a:solidFill>
                <a:latin typeface="Arial"/>
                <a:ea typeface="Arial"/>
                <a:cs typeface="Arial"/>
                <a:sym typeface="Arial"/>
              </a:rPr>
              <a:t>: Measures how quickly the content of a page is visibly populated. It reflects the user's perception of load speed.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How It's Calculated</a:t>
            </a:r>
            <a:r>
              <a:rPr b="0" i="0" lang="en-US" sz="1600" u="none" cap="none" strike="noStrike">
                <a:solidFill>
                  <a:srgbClr val="00B0F0"/>
                </a:solidFill>
                <a:latin typeface="Arial"/>
                <a:ea typeface="Arial"/>
                <a:cs typeface="Arial"/>
                <a:sym typeface="Arial"/>
              </a:rPr>
              <a:t>: The Speed Index score is calculated based on the visual progression of content being painted on the screen over time. Lower scores indicate better performance.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Impacts</a:t>
            </a:r>
            <a:r>
              <a:rPr b="0" i="0" lang="en-US" sz="1600" u="none" cap="none" strike="noStrike">
                <a:solidFill>
                  <a:srgbClr val="00B0F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User Experience</a:t>
            </a:r>
            <a:r>
              <a:rPr b="0" i="0" lang="en-US" sz="1600" u="none" cap="none" strike="noStrike">
                <a:solidFill>
                  <a:srgbClr val="00B0F0"/>
                </a:solidFill>
                <a:latin typeface="Arial"/>
                <a:ea typeface="Arial"/>
                <a:cs typeface="Arial"/>
                <a:sym typeface="Arial"/>
              </a:rPr>
              <a:t>: Faster visual load times result in a better user experience.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Bounce Rate</a:t>
            </a:r>
            <a:r>
              <a:rPr b="0" i="0" lang="en-US" sz="1600" u="none" cap="none" strike="noStrike">
                <a:solidFill>
                  <a:srgbClr val="00B0F0"/>
                </a:solidFill>
                <a:latin typeface="Arial"/>
                <a:ea typeface="Arial"/>
                <a:cs typeface="Arial"/>
                <a:sym typeface="Arial"/>
              </a:rPr>
              <a:t>: Lower speed index scores can reduce bounce rates as users are less likely to leave a site that loads quickly.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Search Rankings</a:t>
            </a:r>
            <a:r>
              <a:rPr b="0" i="0" lang="en-US" sz="1600" u="none" cap="none" strike="noStrike">
                <a:solidFill>
                  <a:srgbClr val="00B0F0"/>
                </a:solidFill>
                <a:latin typeface="Arial"/>
                <a:ea typeface="Arial"/>
                <a:cs typeface="Arial"/>
                <a:sym typeface="Arial"/>
              </a:rPr>
              <a:t>: Speed Index can impact SEO as search engines prioritize fast-loading websites.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grpSp>
        <p:nvGrpSpPr>
          <p:cNvPr id="692" name="Google Shape;692;p46"/>
          <p:cNvGrpSpPr/>
          <p:nvPr/>
        </p:nvGrpSpPr>
        <p:grpSpPr>
          <a:xfrm>
            <a:off x="590866" y="782686"/>
            <a:ext cx="8313094" cy="665977"/>
            <a:chOff x="727220" y="171998"/>
            <a:chExt cx="10231500" cy="819663"/>
          </a:xfrm>
        </p:grpSpPr>
        <p:sp>
          <p:nvSpPr>
            <p:cNvPr id="693" name="Google Shape;693;p46"/>
            <p:cNvSpPr txBox="1"/>
            <p:nvPr/>
          </p:nvSpPr>
          <p:spPr>
            <a:xfrm>
              <a:off x="727220" y="252960"/>
              <a:ext cx="10231500" cy="73870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Optimizing Website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40"/>
                <a:buFont typeface="Arial"/>
                <a:buNone/>
              </a:pPr>
              <a:r>
                <a:t/>
              </a:r>
              <a:endParaRPr b="0" i="0" sz="1140" u="none" cap="none" strike="noStrike">
                <a:solidFill>
                  <a:srgbClr val="000000"/>
                </a:solidFill>
                <a:latin typeface="Arial"/>
                <a:ea typeface="Arial"/>
                <a:cs typeface="Arial"/>
                <a:sym typeface="Arial"/>
              </a:endParaRPr>
            </a:p>
          </p:txBody>
        </p:sp>
        <p:cxnSp>
          <p:nvCxnSpPr>
            <p:cNvPr id="694" name="Google Shape;694;p4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95" name="Google Shape;695;p4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96" name="Google Shape;696;p46"/>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697" name="Google Shape;697;p46"/>
          <p:cNvSpPr/>
          <p:nvPr/>
        </p:nvSpPr>
        <p:spPr>
          <a:xfrm>
            <a:off x="590866" y="1775636"/>
            <a:ext cx="7288306" cy="32932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B0F0"/>
                </a:solidFill>
                <a:latin typeface="Arial"/>
                <a:ea typeface="Arial"/>
                <a:cs typeface="Arial"/>
                <a:sym typeface="Arial"/>
              </a:rPr>
              <a:t>Tools for Checking Website Performance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Google Lighthouse</a:t>
            </a:r>
            <a:r>
              <a:rPr b="0" i="0" lang="en-US" sz="1600" u="none" cap="none" strike="noStrike">
                <a:solidFill>
                  <a:srgbClr val="00B0F0"/>
                </a:solidFill>
                <a:latin typeface="Arial"/>
                <a:ea typeface="Arial"/>
                <a:cs typeface="Arial"/>
                <a:sym typeface="Arial"/>
              </a:rPr>
              <a:t>: Provides detailed reports on performance, accessibility, best practices, and SEO.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Google PageSpeed Insights</a:t>
            </a:r>
            <a:r>
              <a:rPr b="0" i="0" lang="en-US" sz="1600" u="none" cap="none" strike="noStrike">
                <a:solidFill>
                  <a:srgbClr val="00B0F0"/>
                </a:solidFill>
                <a:latin typeface="Arial"/>
                <a:ea typeface="Arial"/>
                <a:cs typeface="Arial"/>
                <a:sym typeface="Arial"/>
              </a:rPr>
              <a:t>: Analyzes the content of a web page and provides suggestions to make it faster.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GTmetrix</a:t>
            </a:r>
            <a:r>
              <a:rPr b="0" i="0" lang="en-US" sz="1600" u="none" cap="none" strike="noStrike">
                <a:solidFill>
                  <a:srgbClr val="00B0F0"/>
                </a:solidFill>
                <a:latin typeface="Arial"/>
                <a:ea typeface="Arial"/>
                <a:cs typeface="Arial"/>
                <a:sym typeface="Arial"/>
              </a:rPr>
              <a:t>: Offers insights on website speed and recommendations for improvement.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Char char="•"/>
            </a:pPr>
            <a:r>
              <a:rPr b="1" i="0" lang="en-US" sz="1600" u="none" cap="none" strike="noStrike">
                <a:solidFill>
                  <a:srgbClr val="00B0F0"/>
                </a:solidFill>
                <a:latin typeface="Arial"/>
                <a:ea typeface="Arial"/>
                <a:cs typeface="Arial"/>
                <a:sym typeface="Arial"/>
              </a:rPr>
              <a:t>WebPageTest</a:t>
            </a:r>
            <a:r>
              <a:rPr b="0" i="0" lang="en-US" sz="1600" u="none" cap="none" strike="noStrike">
                <a:solidFill>
                  <a:srgbClr val="00B0F0"/>
                </a:solidFill>
                <a:latin typeface="Arial"/>
                <a:ea typeface="Arial"/>
                <a:cs typeface="Arial"/>
                <a:sym typeface="Arial"/>
              </a:rPr>
              <a:t>: Provides comprehensive performance testing from multiple locations around the world.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47"/>
          <p:cNvGrpSpPr/>
          <p:nvPr/>
        </p:nvGrpSpPr>
        <p:grpSpPr>
          <a:xfrm>
            <a:off x="590866" y="444019"/>
            <a:ext cx="7452467" cy="665977"/>
            <a:chOff x="727220" y="171998"/>
            <a:chExt cx="10231500" cy="819663"/>
          </a:xfrm>
        </p:grpSpPr>
        <p:sp>
          <p:nvSpPr>
            <p:cNvPr id="703" name="Google Shape;703;p47"/>
            <p:cNvSpPr txBox="1"/>
            <p:nvPr/>
          </p:nvSpPr>
          <p:spPr>
            <a:xfrm>
              <a:off x="727220" y="252960"/>
              <a:ext cx="10231500" cy="73870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Optimizing Website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40"/>
                <a:buFont typeface="Arial"/>
                <a:buNone/>
              </a:pPr>
              <a:r>
                <a:t/>
              </a:r>
              <a:endParaRPr b="0" i="0" sz="1140" u="none" cap="none" strike="noStrike">
                <a:solidFill>
                  <a:srgbClr val="000000"/>
                </a:solidFill>
                <a:latin typeface="Arial"/>
                <a:ea typeface="Arial"/>
                <a:cs typeface="Arial"/>
                <a:sym typeface="Arial"/>
              </a:endParaRPr>
            </a:p>
          </p:txBody>
        </p:sp>
        <p:cxnSp>
          <p:nvCxnSpPr>
            <p:cNvPr id="704" name="Google Shape;704;p4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705" name="Google Shape;705;p4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706" name="Google Shape;706;p47"/>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707" name="Google Shape;707;p47"/>
          <p:cNvSpPr txBox="1"/>
          <p:nvPr/>
        </p:nvSpPr>
        <p:spPr>
          <a:xfrm>
            <a:off x="590866" y="1192076"/>
            <a:ext cx="721498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Too many missing food images. Customers will assume that the restaurant still under construction</a:t>
            </a:r>
            <a:endParaRPr b="1" i="0" sz="1400" u="none" cap="none" strike="noStrike">
              <a:solidFill>
                <a:srgbClr val="0070C0"/>
              </a:solidFill>
              <a:latin typeface="Arial"/>
              <a:ea typeface="Arial"/>
              <a:cs typeface="Arial"/>
              <a:sym typeface="Arial"/>
            </a:endParaRPr>
          </a:p>
        </p:txBody>
      </p:sp>
      <p:pic>
        <p:nvPicPr>
          <p:cNvPr id="708" name="Google Shape;708;p47"/>
          <p:cNvPicPr preferRelativeResize="0"/>
          <p:nvPr/>
        </p:nvPicPr>
        <p:blipFill rotWithShape="1">
          <a:blip r:embed="rId3">
            <a:alphaModFix/>
          </a:blip>
          <a:srcRect b="0" l="0" r="0" t="0"/>
          <a:stretch/>
        </p:blipFill>
        <p:spPr>
          <a:xfrm>
            <a:off x="288106" y="1730695"/>
            <a:ext cx="9027028" cy="4616605"/>
          </a:xfrm>
          <a:prstGeom prst="rect">
            <a:avLst/>
          </a:prstGeom>
          <a:noFill/>
          <a:ln>
            <a:noFill/>
          </a:ln>
        </p:spPr>
      </p:pic>
      <p:sp>
        <p:nvSpPr>
          <p:cNvPr id="709" name="Google Shape;709;p47"/>
          <p:cNvSpPr/>
          <p:nvPr/>
        </p:nvSpPr>
        <p:spPr>
          <a:xfrm>
            <a:off x="1939925" y="4315460"/>
            <a:ext cx="1263650" cy="421005"/>
          </a:xfrm>
          <a:prstGeom prst="upArrowCallout">
            <a:avLst>
              <a:gd fmla="val 25000" name="adj1"/>
              <a:gd fmla="val 25000" name="adj2"/>
              <a:gd fmla="val 25000" name="adj3"/>
              <a:gd fmla="val 64977" name="adj4"/>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No Image</a:t>
            </a:r>
            <a:endParaRPr b="0" i="0" sz="1400" u="none" cap="none" strike="noStrike">
              <a:solidFill>
                <a:srgbClr val="000000"/>
              </a:solidFill>
              <a:latin typeface="Arial"/>
              <a:ea typeface="Arial"/>
              <a:cs typeface="Arial"/>
              <a:sym typeface="Arial"/>
            </a:endParaRPr>
          </a:p>
        </p:txBody>
      </p:sp>
      <p:sp>
        <p:nvSpPr>
          <p:cNvPr id="710" name="Google Shape;710;p47"/>
          <p:cNvSpPr/>
          <p:nvPr/>
        </p:nvSpPr>
        <p:spPr>
          <a:xfrm>
            <a:off x="3920694" y="4315460"/>
            <a:ext cx="1263650" cy="421005"/>
          </a:xfrm>
          <a:prstGeom prst="upArrowCallout">
            <a:avLst>
              <a:gd fmla="val 25000" name="adj1"/>
              <a:gd fmla="val 25000" name="adj2"/>
              <a:gd fmla="val 25000" name="adj3"/>
              <a:gd fmla="val 64977" name="adj4"/>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No Image</a:t>
            </a:r>
            <a:endParaRPr b="0" i="0" sz="1400" u="none" cap="none" strike="noStrike">
              <a:solidFill>
                <a:srgbClr val="000000"/>
              </a:solidFill>
              <a:latin typeface="Arial"/>
              <a:ea typeface="Arial"/>
              <a:cs typeface="Arial"/>
              <a:sym typeface="Arial"/>
            </a:endParaRPr>
          </a:p>
        </p:txBody>
      </p:sp>
      <p:sp>
        <p:nvSpPr>
          <p:cNvPr id="711" name="Google Shape;711;p47"/>
          <p:cNvSpPr/>
          <p:nvPr/>
        </p:nvSpPr>
        <p:spPr>
          <a:xfrm>
            <a:off x="5828643" y="4315460"/>
            <a:ext cx="1263650" cy="421005"/>
          </a:xfrm>
          <a:prstGeom prst="upArrowCallout">
            <a:avLst>
              <a:gd fmla="val 25000" name="adj1"/>
              <a:gd fmla="val 25000" name="adj2"/>
              <a:gd fmla="val 25000" name="adj3"/>
              <a:gd fmla="val 64977" name="adj4"/>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No Image</a:t>
            </a:r>
            <a:endParaRPr b="0" i="0" sz="1400" u="none" cap="none" strike="noStrike">
              <a:solidFill>
                <a:srgbClr val="000000"/>
              </a:solidFill>
              <a:latin typeface="Arial"/>
              <a:ea typeface="Arial"/>
              <a:cs typeface="Arial"/>
              <a:sym typeface="Arial"/>
            </a:endParaRPr>
          </a:p>
        </p:txBody>
      </p:sp>
      <p:sp>
        <p:nvSpPr>
          <p:cNvPr id="712" name="Google Shape;712;p47"/>
          <p:cNvSpPr/>
          <p:nvPr/>
        </p:nvSpPr>
        <p:spPr>
          <a:xfrm>
            <a:off x="7740305" y="4315460"/>
            <a:ext cx="1263650" cy="421005"/>
          </a:xfrm>
          <a:prstGeom prst="upArrowCallout">
            <a:avLst>
              <a:gd fmla="val 25000" name="adj1"/>
              <a:gd fmla="val 25000" name="adj2"/>
              <a:gd fmla="val 25000" name="adj3"/>
              <a:gd fmla="val 64977" name="adj4"/>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No Image</a:t>
            </a:r>
            <a:endParaRPr b="0" i="0" sz="1400" u="none" cap="none" strike="noStrike">
              <a:solidFill>
                <a:srgbClr val="000000"/>
              </a:solidFill>
              <a:latin typeface="Arial"/>
              <a:ea typeface="Arial"/>
              <a:cs typeface="Arial"/>
              <a:sym typeface="Arial"/>
            </a:endParaRPr>
          </a:p>
        </p:txBody>
      </p:sp>
      <p:sp>
        <p:nvSpPr>
          <p:cNvPr id="713" name="Google Shape;713;p47"/>
          <p:cNvSpPr/>
          <p:nvPr/>
        </p:nvSpPr>
        <p:spPr>
          <a:xfrm>
            <a:off x="1939925" y="6331501"/>
            <a:ext cx="1263650" cy="421005"/>
          </a:xfrm>
          <a:prstGeom prst="upArrowCallout">
            <a:avLst>
              <a:gd fmla="val 25000" name="adj1"/>
              <a:gd fmla="val 25000" name="adj2"/>
              <a:gd fmla="val 25000" name="adj3"/>
              <a:gd fmla="val 64977" name="adj4"/>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No Image</a:t>
            </a:r>
            <a:endParaRPr b="0" i="0" sz="1400" u="none" cap="none" strike="noStrike">
              <a:solidFill>
                <a:srgbClr val="000000"/>
              </a:solidFill>
              <a:latin typeface="Arial"/>
              <a:ea typeface="Arial"/>
              <a:cs typeface="Arial"/>
              <a:sym typeface="Arial"/>
            </a:endParaRPr>
          </a:p>
        </p:txBody>
      </p:sp>
      <p:sp>
        <p:nvSpPr>
          <p:cNvPr id="714" name="Google Shape;714;p47"/>
          <p:cNvSpPr/>
          <p:nvPr/>
        </p:nvSpPr>
        <p:spPr>
          <a:xfrm>
            <a:off x="3874585" y="6331501"/>
            <a:ext cx="1263650" cy="421005"/>
          </a:xfrm>
          <a:prstGeom prst="upArrowCallout">
            <a:avLst>
              <a:gd fmla="val 25000" name="adj1"/>
              <a:gd fmla="val 25000" name="adj2"/>
              <a:gd fmla="val 25000" name="adj3"/>
              <a:gd fmla="val 64977" name="adj4"/>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No Image</a:t>
            </a:r>
            <a:endParaRPr b="0" i="0" sz="1400" u="none" cap="none" strike="noStrike">
              <a:solidFill>
                <a:srgbClr val="000000"/>
              </a:solidFill>
              <a:latin typeface="Arial"/>
              <a:ea typeface="Arial"/>
              <a:cs typeface="Arial"/>
              <a:sym typeface="Arial"/>
            </a:endParaRPr>
          </a:p>
        </p:txBody>
      </p:sp>
      <p:sp>
        <p:nvSpPr>
          <p:cNvPr id="715" name="Google Shape;715;p47"/>
          <p:cNvSpPr/>
          <p:nvPr/>
        </p:nvSpPr>
        <p:spPr>
          <a:xfrm>
            <a:off x="5794890" y="6331501"/>
            <a:ext cx="1263650" cy="421005"/>
          </a:xfrm>
          <a:prstGeom prst="upArrowCallout">
            <a:avLst>
              <a:gd fmla="val 25000" name="adj1"/>
              <a:gd fmla="val 25000" name="adj2"/>
              <a:gd fmla="val 25000" name="adj3"/>
              <a:gd fmla="val 64977" name="adj4"/>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No Image</a:t>
            </a:r>
            <a:endParaRPr b="0" i="0" sz="1400" u="none" cap="none" strike="noStrike">
              <a:solidFill>
                <a:srgbClr val="000000"/>
              </a:solidFill>
              <a:latin typeface="Arial"/>
              <a:ea typeface="Arial"/>
              <a:cs typeface="Arial"/>
              <a:sym typeface="Arial"/>
            </a:endParaRPr>
          </a:p>
        </p:txBody>
      </p:sp>
      <p:sp>
        <p:nvSpPr>
          <p:cNvPr id="716" name="Google Shape;716;p47"/>
          <p:cNvSpPr/>
          <p:nvPr/>
        </p:nvSpPr>
        <p:spPr>
          <a:xfrm>
            <a:off x="7731260" y="6331501"/>
            <a:ext cx="1263650" cy="421005"/>
          </a:xfrm>
          <a:prstGeom prst="upArrowCallout">
            <a:avLst>
              <a:gd fmla="val 25000" name="adj1"/>
              <a:gd fmla="val 25000" name="adj2"/>
              <a:gd fmla="val 25000" name="adj3"/>
              <a:gd fmla="val 64977" name="adj4"/>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No Image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grpSp>
        <p:nvGrpSpPr>
          <p:cNvPr id="721" name="Google Shape;721;p48"/>
          <p:cNvGrpSpPr/>
          <p:nvPr/>
        </p:nvGrpSpPr>
        <p:grpSpPr>
          <a:xfrm>
            <a:off x="607799" y="312802"/>
            <a:ext cx="8313094" cy="665977"/>
            <a:chOff x="727220" y="171998"/>
            <a:chExt cx="10231500" cy="819663"/>
          </a:xfrm>
        </p:grpSpPr>
        <p:sp>
          <p:nvSpPr>
            <p:cNvPr id="722" name="Google Shape;722;p48"/>
            <p:cNvSpPr txBox="1"/>
            <p:nvPr/>
          </p:nvSpPr>
          <p:spPr>
            <a:xfrm>
              <a:off x="727220" y="252960"/>
              <a:ext cx="10231500" cy="73870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Optimizing Website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40"/>
                <a:buFont typeface="Arial"/>
                <a:buNone/>
              </a:pPr>
              <a:r>
                <a:t/>
              </a:r>
              <a:endParaRPr b="0" i="0" sz="1140" u="none" cap="none" strike="noStrike">
                <a:solidFill>
                  <a:srgbClr val="000000"/>
                </a:solidFill>
                <a:latin typeface="Arial"/>
                <a:ea typeface="Arial"/>
                <a:cs typeface="Arial"/>
                <a:sym typeface="Arial"/>
              </a:endParaRPr>
            </a:p>
          </p:txBody>
        </p:sp>
        <p:cxnSp>
          <p:nvCxnSpPr>
            <p:cNvPr id="723" name="Google Shape;723;p4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724" name="Google Shape;724;p4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725" name="Google Shape;725;p48"/>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726" name="Google Shape;726;p48"/>
          <p:cNvSpPr txBox="1"/>
          <p:nvPr/>
        </p:nvSpPr>
        <p:spPr>
          <a:xfrm>
            <a:off x="607799" y="1165006"/>
            <a:ext cx="33409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Location info still under construction</a:t>
            </a:r>
            <a:endParaRPr b="1" i="0" sz="1400" u="none" cap="none" strike="noStrike">
              <a:solidFill>
                <a:srgbClr val="0070C0"/>
              </a:solidFill>
              <a:latin typeface="Arial"/>
              <a:ea typeface="Arial"/>
              <a:cs typeface="Arial"/>
              <a:sym typeface="Arial"/>
            </a:endParaRPr>
          </a:p>
        </p:txBody>
      </p:sp>
      <p:pic>
        <p:nvPicPr>
          <p:cNvPr id="727" name="Google Shape;727;p48"/>
          <p:cNvPicPr preferRelativeResize="0"/>
          <p:nvPr/>
        </p:nvPicPr>
        <p:blipFill rotWithShape="1">
          <a:blip r:embed="rId3">
            <a:alphaModFix/>
          </a:blip>
          <a:srcRect b="0" l="0" r="0" t="0"/>
          <a:stretch/>
        </p:blipFill>
        <p:spPr>
          <a:xfrm>
            <a:off x="607799" y="1756654"/>
            <a:ext cx="9103112" cy="4788544"/>
          </a:xfrm>
          <a:prstGeom prst="rect">
            <a:avLst/>
          </a:prstGeom>
          <a:noFill/>
          <a:ln>
            <a:noFill/>
          </a:ln>
        </p:spPr>
      </p:pic>
      <p:pic>
        <p:nvPicPr>
          <p:cNvPr id="728" name="Google Shape;728;p48"/>
          <p:cNvPicPr preferRelativeResize="0"/>
          <p:nvPr/>
        </p:nvPicPr>
        <p:blipFill rotWithShape="1">
          <a:blip r:embed="rId4">
            <a:alphaModFix/>
          </a:blip>
          <a:srcRect b="0" l="0" r="0" t="0"/>
          <a:stretch/>
        </p:blipFill>
        <p:spPr>
          <a:xfrm>
            <a:off x="3399790" y="3942080"/>
            <a:ext cx="549481" cy="35687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grpSp>
        <p:nvGrpSpPr>
          <p:cNvPr id="733" name="Google Shape;733;p49"/>
          <p:cNvGrpSpPr/>
          <p:nvPr/>
        </p:nvGrpSpPr>
        <p:grpSpPr>
          <a:xfrm>
            <a:off x="654256" y="327859"/>
            <a:ext cx="7549087" cy="665977"/>
            <a:chOff x="727220" y="171998"/>
            <a:chExt cx="10231500" cy="819663"/>
          </a:xfrm>
        </p:grpSpPr>
        <p:sp>
          <p:nvSpPr>
            <p:cNvPr id="734" name="Google Shape;734;p49"/>
            <p:cNvSpPr txBox="1"/>
            <p:nvPr/>
          </p:nvSpPr>
          <p:spPr>
            <a:xfrm>
              <a:off x="727220" y="252960"/>
              <a:ext cx="10231500" cy="73870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Optimizing Website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40"/>
                <a:buFont typeface="Arial"/>
                <a:buNone/>
              </a:pPr>
              <a:r>
                <a:t/>
              </a:r>
              <a:endParaRPr b="0" i="0" sz="1140" u="none" cap="none" strike="noStrike">
                <a:solidFill>
                  <a:srgbClr val="000000"/>
                </a:solidFill>
                <a:latin typeface="Arial"/>
                <a:ea typeface="Arial"/>
                <a:cs typeface="Arial"/>
                <a:sym typeface="Arial"/>
              </a:endParaRPr>
            </a:p>
          </p:txBody>
        </p:sp>
        <p:cxnSp>
          <p:nvCxnSpPr>
            <p:cNvPr id="735" name="Google Shape;735;p4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736" name="Google Shape;736;p4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737" name="Google Shape;737;p49"/>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738" name="Google Shape;738;p49"/>
          <p:cNvSpPr txBox="1"/>
          <p:nvPr/>
        </p:nvSpPr>
        <p:spPr>
          <a:xfrm>
            <a:off x="590867" y="1225848"/>
            <a:ext cx="526137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Keywords “Thai Food Near Eunos”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70C0"/>
                </a:solidFill>
                <a:latin typeface="Arial"/>
                <a:ea typeface="Arial"/>
                <a:cs typeface="Arial"/>
                <a:sym typeface="Arial"/>
              </a:rPr>
              <a:t>Enhance Mobile-phone to be friendly user for customer by:-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rgbClr val="0070C0"/>
                </a:solidFill>
                <a:latin typeface="Arial"/>
                <a:ea typeface="Arial"/>
                <a:cs typeface="Arial"/>
                <a:sym typeface="Arial"/>
              </a:rPr>
              <a:t>Adding “Reserve a Table” Button mobile search.</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rgbClr val="0070C0"/>
                </a:solidFill>
                <a:latin typeface="Arial"/>
                <a:ea typeface="Arial"/>
                <a:cs typeface="Arial"/>
                <a:sym typeface="Arial"/>
              </a:rPr>
              <a:t>Adding “Popular Times” info in the mobile search. </a:t>
            </a:r>
            <a:endParaRPr b="1" i="0" sz="1400" u="none" cap="none" strike="noStrike">
              <a:solidFill>
                <a:srgbClr val="0070C0"/>
              </a:solidFill>
              <a:latin typeface="Arial"/>
              <a:ea typeface="Arial"/>
              <a:cs typeface="Arial"/>
              <a:sym typeface="Arial"/>
            </a:endParaRPr>
          </a:p>
        </p:txBody>
      </p:sp>
      <p:pic>
        <p:nvPicPr>
          <p:cNvPr id="739" name="Google Shape;739;p49"/>
          <p:cNvPicPr preferRelativeResize="0"/>
          <p:nvPr/>
        </p:nvPicPr>
        <p:blipFill rotWithShape="1">
          <a:blip r:embed="rId3">
            <a:alphaModFix/>
          </a:blip>
          <a:srcRect b="0" l="0" r="0" t="0"/>
          <a:stretch/>
        </p:blipFill>
        <p:spPr>
          <a:xfrm>
            <a:off x="590867" y="2349119"/>
            <a:ext cx="2153226" cy="4181022"/>
          </a:xfrm>
          <a:prstGeom prst="rect">
            <a:avLst/>
          </a:prstGeom>
          <a:noFill/>
          <a:ln>
            <a:noFill/>
          </a:ln>
        </p:spPr>
      </p:pic>
      <p:pic>
        <p:nvPicPr>
          <p:cNvPr id="740" name="Google Shape;740;p49"/>
          <p:cNvPicPr preferRelativeResize="0"/>
          <p:nvPr/>
        </p:nvPicPr>
        <p:blipFill rotWithShape="1">
          <a:blip r:embed="rId4">
            <a:alphaModFix/>
          </a:blip>
          <a:srcRect b="0" l="0" r="0" t="0"/>
          <a:stretch/>
        </p:blipFill>
        <p:spPr>
          <a:xfrm>
            <a:off x="3187065" y="2349119"/>
            <a:ext cx="2153226" cy="4181022"/>
          </a:xfrm>
          <a:prstGeom prst="rect">
            <a:avLst/>
          </a:prstGeom>
          <a:noFill/>
          <a:ln>
            <a:noFill/>
          </a:ln>
        </p:spPr>
      </p:pic>
      <p:pic>
        <p:nvPicPr>
          <p:cNvPr id="741" name="Google Shape;741;p49"/>
          <p:cNvPicPr preferRelativeResize="0"/>
          <p:nvPr/>
        </p:nvPicPr>
        <p:blipFill rotWithShape="1">
          <a:blip r:embed="rId5">
            <a:alphaModFix/>
          </a:blip>
          <a:srcRect b="0" l="0" r="0" t="0"/>
          <a:stretch/>
        </p:blipFill>
        <p:spPr>
          <a:xfrm>
            <a:off x="5523924" y="2349119"/>
            <a:ext cx="2153226" cy="4181021"/>
          </a:xfrm>
          <a:prstGeom prst="rect">
            <a:avLst/>
          </a:prstGeom>
          <a:noFill/>
          <a:ln>
            <a:noFill/>
          </a:ln>
        </p:spPr>
      </p:pic>
      <p:pic>
        <p:nvPicPr>
          <p:cNvPr id="742" name="Google Shape;742;p49"/>
          <p:cNvPicPr preferRelativeResize="0"/>
          <p:nvPr/>
        </p:nvPicPr>
        <p:blipFill rotWithShape="1">
          <a:blip r:embed="rId6">
            <a:alphaModFix/>
          </a:blip>
          <a:srcRect b="0" l="0" r="0" t="0"/>
          <a:stretch/>
        </p:blipFill>
        <p:spPr>
          <a:xfrm>
            <a:off x="4033797" y="4062130"/>
            <a:ext cx="754997" cy="754997"/>
          </a:xfrm>
          <a:prstGeom prst="rect">
            <a:avLst/>
          </a:prstGeom>
          <a:noFill/>
          <a:ln>
            <a:noFill/>
          </a:ln>
        </p:spPr>
      </p:pic>
      <p:pic>
        <p:nvPicPr>
          <p:cNvPr id="743" name="Google Shape;743;p49"/>
          <p:cNvPicPr preferRelativeResize="0"/>
          <p:nvPr/>
        </p:nvPicPr>
        <p:blipFill rotWithShape="1">
          <a:blip r:embed="rId6">
            <a:alphaModFix/>
          </a:blip>
          <a:srcRect b="0" l="0" r="0" t="0"/>
          <a:stretch/>
        </p:blipFill>
        <p:spPr>
          <a:xfrm>
            <a:off x="6358118" y="4062129"/>
            <a:ext cx="754997" cy="754997"/>
          </a:xfrm>
          <a:prstGeom prst="rect">
            <a:avLst/>
          </a:prstGeom>
          <a:noFill/>
          <a:ln>
            <a:noFill/>
          </a:ln>
        </p:spPr>
      </p:pic>
      <p:pic>
        <p:nvPicPr>
          <p:cNvPr id="744" name="Google Shape;744;p49"/>
          <p:cNvPicPr preferRelativeResize="0"/>
          <p:nvPr/>
        </p:nvPicPr>
        <p:blipFill rotWithShape="1">
          <a:blip r:embed="rId7">
            <a:alphaModFix/>
          </a:blip>
          <a:srcRect b="0" l="0" r="0" t="0"/>
          <a:stretch/>
        </p:blipFill>
        <p:spPr>
          <a:xfrm>
            <a:off x="-123335" y="5028483"/>
            <a:ext cx="1061137" cy="6036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grpSp>
        <p:nvGrpSpPr>
          <p:cNvPr id="187" name="Google Shape;187;p5"/>
          <p:cNvGrpSpPr/>
          <p:nvPr/>
        </p:nvGrpSpPr>
        <p:grpSpPr>
          <a:xfrm>
            <a:off x="936191" y="1663835"/>
            <a:ext cx="6494083" cy="619773"/>
            <a:chOff x="727220" y="171998"/>
            <a:chExt cx="10231500" cy="762797"/>
          </a:xfrm>
        </p:grpSpPr>
        <p:sp>
          <p:nvSpPr>
            <p:cNvPr id="188" name="Google Shape;188;p5"/>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Unique Value Proposition</a:t>
              </a:r>
              <a:endParaRPr b="0" i="0" sz="1140" u="none" cap="none" strike="noStrike">
                <a:solidFill>
                  <a:srgbClr val="000000"/>
                </a:solidFill>
                <a:latin typeface="Arial"/>
                <a:ea typeface="Arial"/>
                <a:cs typeface="Arial"/>
                <a:sym typeface="Arial"/>
              </a:endParaRPr>
            </a:p>
          </p:txBody>
        </p:sp>
        <p:cxnSp>
          <p:nvCxnSpPr>
            <p:cNvPr id="189" name="Google Shape;189;p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90" name="Google Shape;190;p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91" name="Google Shape;191;p5"/>
          <p:cNvSpPr txBox="1"/>
          <p:nvPr/>
        </p:nvSpPr>
        <p:spPr>
          <a:xfrm flipH="1" rot="10800000">
            <a:off x="901479" y="9337720"/>
            <a:ext cx="6183470" cy="45719"/>
          </a:xfrm>
          <a:prstGeom prst="rect">
            <a:avLst/>
          </a:prstGeom>
          <a:noFill/>
          <a:ln>
            <a:noFill/>
          </a:ln>
        </p:spPr>
        <p:txBody>
          <a:bodyPr anchorCtr="0" anchor="t" bIns="37125" lIns="74275" spcFirstLastPara="1" rIns="74275" wrap="square" tIns="37125">
            <a:noAutofit/>
          </a:bodyPr>
          <a:lstStyle/>
          <a:p>
            <a:pPr indent="-130810" lvl="0" marL="278765" marR="0" rtl="0" algn="l">
              <a:lnSpc>
                <a:spcPct val="90000"/>
              </a:lnSpc>
              <a:spcBef>
                <a:spcPts val="0"/>
              </a:spcBef>
              <a:spcAft>
                <a:spcPts val="0"/>
              </a:spcAft>
              <a:buClr>
                <a:srgbClr val="000000"/>
              </a:buClr>
              <a:buSzPts val="2000"/>
              <a:buFont typeface="Arial"/>
              <a:buNone/>
            </a:pPr>
            <a:r>
              <a:t/>
            </a:r>
            <a:endParaRPr b="0" i="0" sz="1625" u="none" cap="none" strike="noStrike">
              <a:solidFill>
                <a:srgbClr val="191919"/>
              </a:solidFill>
              <a:latin typeface="Montserrat Medium"/>
              <a:ea typeface="Montserrat Medium"/>
              <a:cs typeface="Montserrat Medium"/>
              <a:sym typeface="Montserrat Medium"/>
            </a:endParaRPr>
          </a:p>
        </p:txBody>
      </p:sp>
      <p:sp>
        <p:nvSpPr>
          <p:cNvPr id="192" name="Google Shape;192;p5"/>
          <p:cNvSpPr/>
          <p:nvPr/>
        </p:nvSpPr>
        <p:spPr>
          <a:xfrm>
            <a:off x="936191" y="2263950"/>
            <a:ext cx="6740959" cy="255454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2000"/>
              <a:buFont typeface="Arial"/>
              <a:buChar char="•"/>
            </a:pPr>
            <a:r>
              <a:rPr b="0" i="0" lang="en-US" sz="2000" u="none" cap="none" strike="noStrike">
                <a:solidFill>
                  <a:srgbClr val="0070C0"/>
                </a:solidFill>
                <a:latin typeface="Arial"/>
                <a:ea typeface="Arial"/>
                <a:cs typeface="Arial"/>
                <a:sym typeface="Arial"/>
              </a:rPr>
              <a:t>Halal certified Thai restaurant near Eunos MRT.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2000"/>
              <a:buFont typeface="Arial"/>
              <a:buChar char="•"/>
            </a:pPr>
            <a:r>
              <a:rPr b="0" i="0" lang="en-US" sz="2000" u="none" cap="none" strike="noStrike">
                <a:solidFill>
                  <a:srgbClr val="0070C0"/>
                </a:solidFill>
                <a:latin typeface="Arial"/>
                <a:ea typeface="Arial"/>
                <a:cs typeface="Arial"/>
                <a:sym typeface="Arial"/>
              </a:rPr>
              <a:t>Fusion menu of Thai, Malay, and Western cuisine.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2000"/>
              <a:buFont typeface="Arial"/>
              <a:buChar char="•"/>
            </a:pPr>
            <a:r>
              <a:rPr b="0" i="0" lang="en-US" sz="2000" u="none" cap="none" strike="noStrike">
                <a:solidFill>
                  <a:srgbClr val="0070C0"/>
                </a:solidFill>
                <a:latin typeface="Arial"/>
                <a:ea typeface="Arial"/>
                <a:cs typeface="Arial"/>
                <a:sym typeface="Arial"/>
              </a:rPr>
              <a:t>Affordable pricing compared to competitors.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2000"/>
              <a:buFont typeface="Arial"/>
              <a:buChar char="•"/>
            </a:pPr>
            <a:r>
              <a:rPr b="0" i="0" lang="en-US" sz="2000" u="none" cap="none" strike="noStrike">
                <a:solidFill>
                  <a:srgbClr val="0070C0"/>
                </a:solidFill>
                <a:latin typeface="Arial"/>
                <a:ea typeface="Arial"/>
                <a:cs typeface="Arial"/>
                <a:sym typeface="Arial"/>
              </a:rPr>
              <a:t>Flexible menu and catering options. </a:t>
            </a:r>
            <a:endParaRPr b="0" i="0" sz="1400" u="none" cap="none" strike="noStrike">
              <a:solidFill>
                <a:srgbClr val="000000"/>
              </a:solidFill>
              <a:latin typeface="Arial"/>
              <a:ea typeface="Arial"/>
              <a:cs typeface="Arial"/>
              <a:sym typeface="Arial"/>
            </a:endParaRPr>
          </a:p>
        </p:txBody>
      </p:sp>
      <p:sp>
        <p:nvSpPr>
          <p:cNvPr id="193" name="Google Shape;193;p5"/>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grpSp>
        <p:nvGrpSpPr>
          <p:cNvPr id="749" name="Google Shape;749;p50"/>
          <p:cNvGrpSpPr/>
          <p:nvPr/>
        </p:nvGrpSpPr>
        <p:grpSpPr>
          <a:xfrm>
            <a:off x="590550" y="782955"/>
            <a:ext cx="6976745" cy="619760"/>
            <a:chOff x="727220" y="171998"/>
            <a:chExt cx="10231500" cy="762797"/>
          </a:xfrm>
        </p:grpSpPr>
        <p:sp>
          <p:nvSpPr>
            <p:cNvPr id="750" name="Google Shape;750;p50"/>
            <p:cNvSpPr txBox="1"/>
            <p:nvPr/>
          </p:nvSpPr>
          <p:spPr>
            <a:xfrm>
              <a:off x="727220" y="252960"/>
              <a:ext cx="10231500" cy="52207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Competitive Analysis - Email Marketing</a:t>
              </a:r>
              <a:endParaRPr b="0" i="0" sz="1140" u="none" cap="none" strike="noStrike">
                <a:solidFill>
                  <a:srgbClr val="000000"/>
                </a:solidFill>
                <a:latin typeface="Arial"/>
                <a:ea typeface="Arial"/>
                <a:cs typeface="Arial"/>
                <a:sym typeface="Arial"/>
              </a:endParaRPr>
            </a:p>
          </p:txBody>
        </p:sp>
        <p:cxnSp>
          <p:nvCxnSpPr>
            <p:cNvPr id="751" name="Google Shape;751;p5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752" name="Google Shape;752;p5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753" name="Google Shape;753;p50"/>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Screenshot_29" id="754" name="Google Shape;754;p50"/>
          <p:cNvPicPr preferRelativeResize="0"/>
          <p:nvPr/>
        </p:nvPicPr>
        <p:blipFill rotWithShape="1">
          <a:blip r:embed="rId3">
            <a:alphaModFix/>
          </a:blip>
          <a:srcRect b="0" l="0" r="0" t="0"/>
          <a:stretch/>
        </p:blipFill>
        <p:spPr>
          <a:xfrm>
            <a:off x="590550" y="1569085"/>
            <a:ext cx="8540115" cy="485013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pSp>
        <p:nvGrpSpPr>
          <p:cNvPr id="759" name="Google Shape;759;p51"/>
          <p:cNvGrpSpPr/>
          <p:nvPr/>
        </p:nvGrpSpPr>
        <p:grpSpPr>
          <a:xfrm>
            <a:off x="590866" y="782686"/>
            <a:ext cx="8313094" cy="619773"/>
            <a:chOff x="727220" y="171998"/>
            <a:chExt cx="10231500" cy="762797"/>
          </a:xfrm>
        </p:grpSpPr>
        <p:sp>
          <p:nvSpPr>
            <p:cNvPr id="760" name="Google Shape;760;p51"/>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Marketing Prioritization</a:t>
              </a:r>
              <a:endParaRPr b="0" i="0" sz="1140" u="none" cap="none" strike="noStrike">
                <a:solidFill>
                  <a:srgbClr val="000000"/>
                </a:solidFill>
                <a:latin typeface="Arial"/>
                <a:ea typeface="Arial"/>
                <a:cs typeface="Arial"/>
                <a:sym typeface="Arial"/>
              </a:endParaRPr>
            </a:p>
          </p:txBody>
        </p:sp>
        <p:cxnSp>
          <p:nvCxnSpPr>
            <p:cNvPr id="761" name="Google Shape;761;p5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762" name="Google Shape;762;p5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763" name="Google Shape;763;p51"/>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764" name="Google Shape;764;p51"/>
          <p:cNvSpPr txBox="1"/>
          <p:nvPr/>
        </p:nvSpPr>
        <p:spPr>
          <a:xfrm>
            <a:off x="-797675" y="6091400"/>
            <a:ext cx="5967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Trebuchet MS"/>
              <a:ea typeface="Trebuchet MS"/>
              <a:cs typeface="Trebuchet MS"/>
              <a:sym typeface="Trebuchet MS"/>
            </a:endParaRPr>
          </a:p>
        </p:txBody>
      </p:sp>
      <p:graphicFrame>
        <p:nvGraphicFramePr>
          <p:cNvPr id="765" name="Google Shape;765;p51"/>
          <p:cNvGraphicFramePr/>
          <p:nvPr/>
        </p:nvGraphicFramePr>
        <p:xfrm>
          <a:off x="590866" y="1638422"/>
          <a:ext cx="7583307" cy="4391272"/>
        </p:xfrm>
        <a:graphic>
          <a:graphicData uri="http://schemas.openxmlformats.org/presentationml/2006/ole">
            <mc:AlternateContent>
              <mc:Choice Requires="v">
                <p:oleObj r:id="rId4" imgH="4391272" imgW="7583307" progId="Excel.Sheet.12" spid="_x0000_s1">
                  <p:embed/>
                </p:oleObj>
              </mc:Choice>
              <mc:Fallback>
                <p:oleObj r:id="rId5" imgH="4391272" imgW="7583307" progId="Excel.Sheet.12">
                  <p:embed/>
                  <p:pic>
                    <p:nvPicPr>
                      <p:cNvPr id="765" name="Google Shape;765;p51"/>
                      <p:cNvPicPr preferRelativeResize="0"/>
                      <p:nvPr/>
                    </p:nvPicPr>
                    <p:blipFill rotWithShape="1">
                      <a:blip r:embed="rId6">
                        <a:alphaModFix/>
                      </a:blip>
                      <a:srcRect b="0" l="0" r="0" t="0"/>
                      <a:stretch/>
                    </p:blipFill>
                    <p:spPr>
                      <a:xfrm>
                        <a:off x="590866" y="1638422"/>
                        <a:ext cx="7583307" cy="4391272"/>
                      </a:xfrm>
                      <a:prstGeom prst="rect">
                        <a:avLst/>
                      </a:prstGeom>
                      <a:noFill/>
                      <a:ln>
                        <a:noFill/>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grpSp>
        <p:nvGrpSpPr>
          <p:cNvPr id="770" name="Google Shape;770;p52"/>
          <p:cNvGrpSpPr/>
          <p:nvPr/>
        </p:nvGrpSpPr>
        <p:grpSpPr>
          <a:xfrm>
            <a:off x="590866" y="782686"/>
            <a:ext cx="8313094" cy="619773"/>
            <a:chOff x="727220" y="171998"/>
            <a:chExt cx="10231500" cy="762797"/>
          </a:xfrm>
        </p:grpSpPr>
        <p:sp>
          <p:nvSpPr>
            <p:cNvPr id="771" name="Google Shape;771;p52"/>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Customer Journey (Content)</a:t>
              </a:r>
              <a:endParaRPr b="0" i="0" sz="1140" u="none" cap="none" strike="noStrike">
                <a:solidFill>
                  <a:srgbClr val="000000"/>
                </a:solidFill>
                <a:latin typeface="Arial"/>
                <a:ea typeface="Arial"/>
                <a:cs typeface="Arial"/>
                <a:sym typeface="Arial"/>
              </a:endParaRPr>
            </a:p>
          </p:txBody>
        </p:sp>
        <p:cxnSp>
          <p:nvCxnSpPr>
            <p:cNvPr id="772" name="Google Shape;772;p5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773" name="Google Shape;773;p5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774" name="Google Shape;774;p52"/>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aphicFrame>
        <p:nvGraphicFramePr>
          <p:cNvPr id="775" name="Google Shape;775;p52"/>
          <p:cNvGraphicFramePr/>
          <p:nvPr/>
        </p:nvGraphicFramePr>
        <p:xfrm>
          <a:off x="590866" y="1649706"/>
          <a:ext cx="7379584" cy="5017101"/>
        </p:xfrm>
        <a:graphic>
          <a:graphicData uri="http://schemas.openxmlformats.org/presentationml/2006/ole">
            <mc:AlternateContent>
              <mc:Choice Requires="v">
                <p:oleObj r:id="rId4" imgH="5017101" imgW="7379584" progId="Excel.Sheet.12" spid="_x0000_s1">
                  <p:embed/>
                </p:oleObj>
              </mc:Choice>
              <mc:Fallback>
                <p:oleObj r:id="rId5" imgH="5017101" imgW="7379584" progId="Excel.Sheet.12">
                  <p:embed/>
                  <p:pic>
                    <p:nvPicPr>
                      <p:cNvPr id="775" name="Google Shape;775;p52"/>
                      <p:cNvPicPr preferRelativeResize="0"/>
                      <p:nvPr/>
                    </p:nvPicPr>
                    <p:blipFill rotWithShape="1">
                      <a:blip r:embed="rId6">
                        <a:alphaModFix/>
                      </a:blip>
                      <a:srcRect b="0" l="0" r="0" t="0"/>
                      <a:stretch/>
                    </p:blipFill>
                    <p:spPr>
                      <a:xfrm>
                        <a:off x="590866" y="1649706"/>
                        <a:ext cx="7379584" cy="5017101"/>
                      </a:xfrm>
                      <a:prstGeom prst="rect">
                        <a:avLst/>
                      </a:prstGeom>
                      <a:noFill/>
                      <a:ln>
                        <a:noFill/>
                      </a:ln>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grpSp>
        <p:nvGrpSpPr>
          <p:cNvPr id="780" name="Google Shape;780;p53"/>
          <p:cNvGrpSpPr/>
          <p:nvPr/>
        </p:nvGrpSpPr>
        <p:grpSpPr>
          <a:xfrm>
            <a:off x="590866" y="782686"/>
            <a:ext cx="6757585" cy="619773"/>
            <a:chOff x="727220" y="171998"/>
            <a:chExt cx="10231500" cy="762797"/>
          </a:xfrm>
        </p:grpSpPr>
        <p:sp>
          <p:nvSpPr>
            <p:cNvPr id="781" name="Google Shape;781;p53"/>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Marketing Funnel</a:t>
              </a:r>
              <a:endParaRPr b="0" i="0" sz="1140" u="none" cap="none" strike="noStrike">
                <a:solidFill>
                  <a:srgbClr val="000000"/>
                </a:solidFill>
                <a:latin typeface="Arial"/>
                <a:ea typeface="Arial"/>
                <a:cs typeface="Arial"/>
                <a:sym typeface="Arial"/>
              </a:endParaRPr>
            </a:p>
          </p:txBody>
        </p:sp>
        <p:cxnSp>
          <p:nvCxnSpPr>
            <p:cNvPr id="782" name="Google Shape;782;p5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783" name="Google Shape;783;p5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784" name="Google Shape;784;p53"/>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pSp>
        <p:nvGrpSpPr>
          <p:cNvPr id="785" name="Google Shape;785;p53"/>
          <p:cNvGrpSpPr/>
          <p:nvPr/>
        </p:nvGrpSpPr>
        <p:grpSpPr>
          <a:xfrm>
            <a:off x="417192" y="1695086"/>
            <a:ext cx="8866419" cy="4227373"/>
            <a:chOff x="100" y="1774455"/>
            <a:chExt cx="9465275" cy="4349905"/>
          </a:xfrm>
        </p:grpSpPr>
        <p:sp>
          <p:nvSpPr>
            <p:cNvPr id="786" name="Google Shape;786;p53"/>
            <p:cNvSpPr/>
            <p:nvPr/>
          </p:nvSpPr>
          <p:spPr>
            <a:xfrm>
              <a:off x="3739394" y="1950764"/>
              <a:ext cx="1479976" cy="895672"/>
            </a:xfrm>
            <a:custGeom>
              <a:rect b="b" l="l" r="r" t="t"/>
              <a:pathLst>
                <a:path extrusionOk="0" h="608266" w="1005077">
                  <a:moveTo>
                    <a:pt x="296599" y="0"/>
                  </a:moveTo>
                  <a:lnTo>
                    <a:pt x="1005078" y="0"/>
                  </a:lnTo>
                  <a:lnTo>
                    <a:pt x="708955" y="608266"/>
                  </a:lnTo>
                  <a:lnTo>
                    <a:pt x="0" y="608266"/>
                  </a:lnTo>
                  <a:close/>
                </a:path>
              </a:pathLst>
            </a:custGeom>
            <a:solidFill>
              <a:srgbClr val="44546A"/>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787" name="Google Shape;787;p53"/>
            <p:cNvSpPr/>
            <p:nvPr/>
          </p:nvSpPr>
          <p:spPr>
            <a:xfrm>
              <a:off x="3229157" y="3048328"/>
              <a:ext cx="1479415" cy="895685"/>
            </a:xfrm>
            <a:custGeom>
              <a:rect b="b" l="l" r="r" t="t"/>
              <a:pathLst>
                <a:path extrusionOk="0" h="608275" w="1004696">
                  <a:moveTo>
                    <a:pt x="296599" y="0"/>
                  </a:moveTo>
                  <a:lnTo>
                    <a:pt x="1004697" y="0"/>
                  </a:lnTo>
                  <a:lnTo>
                    <a:pt x="708965" y="608276"/>
                  </a:lnTo>
                  <a:lnTo>
                    <a:pt x="0" y="608276"/>
                  </a:lnTo>
                  <a:close/>
                </a:path>
              </a:pathLst>
            </a:custGeom>
            <a:solidFill>
              <a:srgbClr val="4472C4"/>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788" name="Google Shape;788;p53"/>
            <p:cNvSpPr/>
            <p:nvPr/>
          </p:nvSpPr>
          <p:spPr>
            <a:xfrm>
              <a:off x="2716456" y="4145906"/>
              <a:ext cx="1480930" cy="895685"/>
            </a:xfrm>
            <a:custGeom>
              <a:rect b="b" l="l" r="r" t="t"/>
              <a:pathLst>
                <a:path extrusionOk="0" h="608275" w="1005725">
                  <a:moveTo>
                    <a:pt x="296799" y="0"/>
                  </a:moveTo>
                  <a:lnTo>
                    <a:pt x="1005726" y="0"/>
                  </a:lnTo>
                  <a:lnTo>
                    <a:pt x="709127" y="608276"/>
                  </a:lnTo>
                  <a:lnTo>
                    <a:pt x="0" y="608276"/>
                  </a:lnTo>
                  <a:close/>
                </a:path>
              </a:pathLst>
            </a:custGeom>
            <a:solidFill>
              <a:srgbClr val="ED7D31"/>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789" name="Google Shape;789;p53"/>
            <p:cNvSpPr/>
            <p:nvPr/>
          </p:nvSpPr>
          <p:spPr>
            <a:xfrm>
              <a:off x="2181083" y="5230230"/>
              <a:ext cx="1480130" cy="894130"/>
            </a:xfrm>
            <a:custGeom>
              <a:rect b="b" l="l" r="r" t="t"/>
              <a:pathLst>
                <a:path extrusionOk="0" h="607219" w="1005182">
                  <a:moveTo>
                    <a:pt x="296094" y="0"/>
                  </a:moveTo>
                  <a:lnTo>
                    <a:pt x="1005183" y="0"/>
                  </a:lnTo>
                  <a:lnTo>
                    <a:pt x="707793" y="607219"/>
                  </a:lnTo>
                  <a:lnTo>
                    <a:pt x="0" y="607219"/>
                  </a:lnTo>
                  <a:close/>
                </a:path>
              </a:pathLst>
            </a:custGeom>
            <a:solidFill>
              <a:srgbClr val="A5A5A5"/>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grpSp>
          <p:nvGrpSpPr>
            <p:cNvPr id="790" name="Google Shape;790;p53"/>
            <p:cNvGrpSpPr/>
            <p:nvPr/>
          </p:nvGrpSpPr>
          <p:grpSpPr>
            <a:xfrm>
              <a:off x="100" y="1774455"/>
              <a:ext cx="4060482" cy="4342666"/>
              <a:chOff x="2742237" y="2526829"/>
              <a:chExt cx="2756420" cy="2947978"/>
            </a:xfrm>
          </p:grpSpPr>
          <p:sp>
            <p:nvSpPr>
              <p:cNvPr id="791" name="Google Shape;791;p53"/>
              <p:cNvSpPr/>
              <p:nvPr/>
            </p:nvSpPr>
            <p:spPr>
              <a:xfrm>
                <a:off x="3104902" y="3378812"/>
                <a:ext cx="2033749" cy="701126"/>
              </a:xfrm>
              <a:custGeom>
                <a:rect b="b" l="l" r="r" t="t"/>
                <a:pathLst>
                  <a:path extrusionOk="0" h="701126" w="2033749">
                    <a:moveTo>
                      <a:pt x="0" y="5296"/>
                    </a:moveTo>
                    <a:lnTo>
                      <a:pt x="296589" y="611715"/>
                    </a:lnTo>
                    <a:cubicBezTo>
                      <a:pt x="296589" y="611715"/>
                      <a:pt x="430797" y="651996"/>
                      <a:pt x="648072" y="678494"/>
                    </a:cubicBezTo>
                    <a:lnTo>
                      <a:pt x="669969" y="651434"/>
                    </a:lnTo>
                    <a:lnTo>
                      <a:pt x="648072" y="678494"/>
                    </a:lnTo>
                    <a:cubicBezTo>
                      <a:pt x="843515" y="702336"/>
                      <a:pt x="1106186" y="714966"/>
                      <a:pt x="1399042" y="677104"/>
                    </a:cubicBezTo>
                    <a:lnTo>
                      <a:pt x="1376953" y="651434"/>
                    </a:lnTo>
                    <a:lnTo>
                      <a:pt x="1399042" y="677104"/>
                    </a:lnTo>
                    <a:cubicBezTo>
                      <a:pt x="1508208" y="662988"/>
                      <a:pt x="1621536" y="641909"/>
                      <a:pt x="1737160" y="611715"/>
                    </a:cubicBezTo>
                    <a:lnTo>
                      <a:pt x="2033749" y="0"/>
                    </a:lnTo>
                    <a:cubicBezTo>
                      <a:pt x="1083078" y="182718"/>
                      <a:pt x="0" y="5296"/>
                      <a:pt x="0" y="5296"/>
                    </a:cubicBezTo>
                    <a:close/>
                  </a:path>
                </a:pathLst>
              </a:custGeom>
              <a:solidFill>
                <a:srgbClr val="4472C4"/>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792" name="Google Shape;792;p53"/>
              <p:cNvSpPr/>
              <p:nvPr/>
            </p:nvSpPr>
            <p:spPr>
              <a:xfrm>
                <a:off x="3104902" y="3318205"/>
                <a:ext cx="2033749" cy="143221"/>
              </a:xfrm>
              <a:custGeom>
                <a:rect b="b" l="l" r="r" t="t"/>
                <a:pathLst>
                  <a:path extrusionOk="0" h="143221" w="2033749">
                    <a:moveTo>
                      <a:pt x="423329" y="0"/>
                    </a:moveTo>
                    <a:cubicBezTo>
                      <a:pt x="422539" y="57"/>
                      <a:pt x="161287" y="18316"/>
                      <a:pt x="0" y="65913"/>
                    </a:cubicBezTo>
                    <a:cubicBezTo>
                      <a:pt x="0" y="65913"/>
                      <a:pt x="1083078" y="243335"/>
                      <a:pt x="2033749" y="60617"/>
                    </a:cubicBezTo>
                    <a:cubicBezTo>
                      <a:pt x="2033749" y="60617"/>
                      <a:pt x="1821799" y="14621"/>
                      <a:pt x="1586170" y="1867"/>
                    </a:cubicBezTo>
                    <a:lnTo>
                      <a:pt x="1586160" y="1857"/>
                    </a:lnTo>
                    <a:cubicBezTo>
                      <a:pt x="1422940" y="19421"/>
                      <a:pt x="1231354" y="33214"/>
                      <a:pt x="1027471" y="34137"/>
                    </a:cubicBezTo>
                    <a:cubicBezTo>
                      <a:pt x="807615" y="35128"/>
                      <a:pt x="598618" y="19669"/>
                      <a:pt x="423329" y="0"/>
                    </a:cubicBezTo>
                    <a:close/>
                  </a:path>
                </a:pathLst>
              </a:custGeom>
              <a:solidFill>
                <a:srgbClr val="8DA9DB"/>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793" name="Google Shape;793;p53"/>
              <p:cNvSpPr/>
              <p:nvPr/>
            </p:nvSpPr>
            <p:spPr>
              <a:xfrm>
                <a:off x="3462394" y="4125991"/>
                <a:ext cx="1313945" cy="690048"/>
              </a:xfrm>
              <a:custGeom>
                <a:rect b="b" l="l" r="r" t="t"/>
                <a:pathLst>
                  <a:path extrusionOk="0" h="690048" w="1313945">
                    <a:moveTo>
                      <a:pt x="0" y="2239"/>
                    </a:moveTo>
                    <a:lnTo>
                      <a:pt x="299237" y="608657"/>
                    </a:lnTo>
                    <a:cubicBezTo>
                      <a:pt x="390954" y="655206"/>
                      <a:pt x="478812" y="679742"/>
                      <a:pt x="559708" y="690048"/>
                    </a:cubicBezTo>
                    <a:cubicBezTo>
                      <a:pt x="634213" y="679780"/>
                      <a:pt x="701526" y="681542"/>
                      <a:pt x="758390" y="688724"/>
                    </a:cubicBezTo>
                    <a:cubicBezTo>
                      <a:pt x="917524" y="666560"/>
                      <a:pt x="1019470" y="601304"/>
                      <a:pt x="1019470" y="601304"/>
                    </a:cubicBezTo>
                    <a:lnTo>
                      <a:pt x="1313945" y="0"/>
                    </a:lnTo>
                    <a:cubicBezTo>
                      <a:pt x="1313936" y="0"/>
                      <a:pt x="718052" y="209960"/>
                      <a:pt x="0" y="2239"/>
                    </a:cubicBezTo>
                    <a:close/>
                  </a:path>
                </a:pathLst>
              </a:custGeom>
              <a:solidFill>
                <a:srgbClr val="ED7D31"/>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794" name="Google Shape;794;p53"/>
              <p:cNvSpPr/>
              <p:nvPr/>
            </p:nvSpPr>
            <p:spPr>
              <a:xfrm>
                <a:off x="3462394" y="4055916"/>
                <a:ext cx="1313935" cy="164057"/>
              </a:xfrm>
              <a:custGeom>
                <a:rect b="b" l="l" r="r" t="t"/>
                <a:pathLst>
                  <a:path extrusionOk="0" h="164057" w="1313935">
                    <a:moveTo>
                      <a:pt x="290579" y="1400"/>
                    </a:moveTo>
                    <a:lnTo>
                      <a:pt x="290579" y="1400"/>
                    </a:lnTo>
                    <a:cubicBezTo>
                      <a:pt x="290579" y="1410"/>
                      <a:pt x="100632" y="29947"/>
                      <a:pt x="0" y="72314"/>
                    </a:cubicBezTo>
                    <a:cubicBezTo>
                      <a:pt x="718052" y="280035"/>
                      <a:pt x="1313936" y="70075"/>
                      <a:pt x="1313936" y="70075"/>
                    </a:cubicBezTo>
                    <a:cubicBezTo>
                      <a:pt x="1235688" y="30947"/>
                      <a:pt x="1041578" y="38"/>
                      <a:pt x="1041578" y="38"/>
                    </a:cubicBezTo>
                    <a:lnTo>
                      <a:pt x="1041549" y="0"/>
                    </a:lnTo>
                    <a:cubicBezTo>
                      <a:pt x="748694" y="37862"/>
                      <a:pt x="486023" y="25232"/>
                      <a:pt x="290579" y="1400"/>
                    </a:cubicBezTo>
                    <a:close/>
                  </a:path>
                </a:pathLst>
              </a:custGeom>
              <a:solidFill>
                <a:srgbClr val="F4B081"/>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795" name="Google Shape;795;p53"/>
              <p:cNvSpPr/>
              <p:nvPr/>
            </p:nvSpPr>
            <p:spPr>
              <a:xfrm>
                <a:off x="2742237" y="2632843"/>
                <a:ext cx="2756420" cy="719535"/>
              </a:xfrm>
              <a:custGeom>
                <a:rect b="b" l="l" r="r" t="t"/>
                <a:pathLst>
                  <a:path extrusionOk="0" h="719535" w="2756420">
                    <a:moveTo>
                      <a:pt x="1334519" y="113071"/>
                    </a:moveTo>
                    <a:cubicBezTo>
                      <a:pt x="743988" y="107775"/>
                      <a:pt x="0" y="0"/>
                      <a:pt x="0" y="0"/>
                    </a:cubicBezTo>
                    <a:lnTo>
                      <a:pt x="296456" y="608276"/>
                    </a:lnTo>
                    <a:cubicBezTo>
                      <a:pt x="296456" y="608276"/>
                      <a:pt x="494662" y="652663"/>
                      <a:pt x="785994" y="685362"/>
                    </a:cubicBezTo>
                    <a:cubicBezTo>
                      <a:pt x="785994" y="685362"/>
                      <a:pt x="786032" y="685362"/>
                      <a:pt x="786032" y="685362"/>
                    </a:cubicBezTo>
                    <a:lnTo>
                      <a:pt x="810197" y="658587"/>
                    </a:lnTo>
                    <a:lnTo>
                      <a:pt x="786032" y="685362"/>
                    </a:lnTo>
                    <a:cubicBezTo>
                      <a:pt x="786032" y="685362"/>
                      <a:pt x="785994" y="685362"/>
                      <a:pt x="785994" y="685362"/>
                    </a:cubicBezTo>
                    <a:cubicBezTo>
                      <a:pt x="961282" y="705040"/>
                      <a:pt x="1170280" y="720490"/>
                      <a:pt x="1390126" y="719490"/>
                    </a:cubicBezTo>
                    <a:cubicBezTo>
                      <a:pt x="1594009" y="718566"/>
                      <a:pt x="1785595" y="704774"/>
                      <a:pt x="1948815" y="687210"/>
                    </a:cubicBezTo>
                    <a:lnTo>
                      <a:pt x="1919745" y="640042"/>
                    </a:lnTo>
                    <a:lnTo>
                      <a:pt x="1948815" y="687210"/>
                    </a:lnTo>
                    <a:cubicBezTo>
                      <a:pt x="2254110" y="654358"/>
                      <a:pt x="2459965" y="608266"/>
                      <a:pt x="2459965" y="608266"/>
                    </a:cubicBezTo>
                    <a:lnTo>
                      <a:pt x="2756421" y="4953"/>
                    </a:lnTo>
                    <a:cubicBezTo>
                      <a:pt x="2687441" y="29251"/>
                      <a:pt x="1925050" y="118367"/>
                      <a:pt x="1334519" y="113071"/>
                    </a:cubicBezTo>
                    <a:close/>
                  </a:path>
                </a:pathLst>
              </a:custGeom>
              <a:solidFill>
                <a:srgbClr val="44546A"/>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796" name="Google Shape;796;p53"/>
              <p:cNvSpPr/>
              <p:nvPr/>
            </p:nvSpPr>
            <p:spPr>
              <a:xfrm>
                <a:off x="2742237" y="2526829"/>
                <a:ext cx="2756420" cy="219311"/>
              </a:xfrm>
              <a:custGeom>
                <a:rect b="b" l="l" r="r" t="t"/>
                <a:pathLst>
                  <a:path extrusionOk="0" h="219311" w="2756420">
                    <a:moveTo>
                      <a:pt x="0" y="106014"/>
                    </a:moveTo>
                    <a:cubicBezTo>
                      <a:pt x="0" y="106014"/>
                      <a:pt x="743988" y="213789"/>
                      <a:pt x="1334519" y="219085"/>
                    </a:cubicBezTo>
                    <a:cubicBezTo>
                      <a:pt x="1925050" y="224381"/>
                      <a:pt x="2687441" y="135265"/>
                      <a:pt x="2756421" y="110976"/>
                    </a:cubicBezTo>
                    <a:cubicBezTo>
                      <a:pt x="2756421" y="110976"/>
                      <a:pt x="1409643" y="-135378"/>
                      <a:pt x="0" y="106014"/>
                    </a:cubicBezTo>
                    <a:close/>
                  </a:path>
                </a:pathLst>
              </a:custGeom>
              <a:solidFill>
                <a:srgbClr val="8296B0"/>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797" name="Google Shape;797;p53"/>
              <p:cNvSpPr/>
              <p:nvPr/>
            </p:nvSpPr>
            <p:spPr>
              <a:xfrm>
                <a:off x="3831135" y="4867322"/>
                <a:ext cx="580710" cy="607485"/>
              </a:xfrm>
              <a:custGeom>
                <a:rect b="b" l="l" r="r" t="t"/>
                <a:pathLst>
                  <a:path extrusionOk="0" h="607485" w="580710">
                    <a:moveTo>
                      <a:pt x="0" y="0"/>
                    </a:moveTo>
                    <a:lnTo>
                      <a:pt x="290646" y="607486"/>
                    </a:lnTo>
                    <a:lnTo>
                      <a:pt x="580711" y="0"/>
                    </a:lnTo>
                    <a:cubicBezTo>
                      <a:pt x="287017" y="132817"/>
                      <a:pt x="0" y="0"/>
                      <a:pt x="0" y="0"/>
                    </a:cubicBezTo>
                    <a:close/>
                  </a:path>
                </a:pathLst>
              </a:custGeom>
              <a:solidFill>
                <a:srgbClr val="A5A5A5"/>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798" name="Google Shape;798;p53"/>
              <p:cNvSpPr/>
              <p:nvPr/>
            </p:nvSpPr>
            <p:spPr>
              <a:xfrm>
                <a:off x="3831135" y="4808833"/>
                <a:ext cx="580710" cy="117528"/>
              </a:xfrm>
              <a:custGeom>
                <a:rect b="b" l="l" r="r" t="t"/>
                <a:pathLst>
                  <a:path extrusionOk="0" h="117528" w="580710">
                    <a:moveTo>
                      <a:pt x="190967" y="7207"/>
                    </a:moveTo>
                    <a:cubicBezTo>
                      <a:pt x="201721" y="8578"/>
                      <a:pt x="212379" y="9740"/>
                      <a:pt x="222885" y="10626"/>
                    </a:cubicBezTo>
                    <a:cubicBezTo>
                      <a:pt x="212379" y="9740"/>
                      <a:pt x="201721" y="8569"/>
                      <a:pt x="190967" y="7207"/>
                    </a:cubicBezTo>
                    <a:cubicBezTo>
                      <a:pt x="131359" y="15417"/>
                      <a:pt x="67208" y="31267"/>
                      <a:pt x="0" y="58499"/>
                    </a:cubicBezTo>
                    <a:cubicBezTo>
                      <a:pt x="0" y="58499"/>
                      <a:pt x="287017" y="191316"/>
                      <a:pt x="580711" y="58499"/>
                    </a:cubicBezTo>
                    <a:cubicBezTo>
                      <a:pt x="580711" y="58499"/>
                      <a:pt x="507521" y="20780"/>
                      <a:pt x="389649" y="5883"/>
                    </a:cubicBezTo>
                    <a:cubicBezTo>
                      <a:pt x="382191" y="6921"/>
                      <a:pt x="374761" y="7978"/>
                      <a:pt x="367056" y="8817"/>
                    </a:cubicBezTo>
                    <a:cubicBezTo>
                      <a:pt x="374761" y="7978"/>
                      <a:pt x="382191" y="6921"/>
                      <a:pt x="389649" y="5883"/>
                    </a:cubicBezTo>
                    <a:cubicBezTo>
                      <a:pt x="332775" y="-1299"/>
                      <a:pt x="265471" y="-3061"/>
                      <a:pt x="190967" y="7207"/>
                    </a:cubicBezTo>
                    <a:close/>
                  </a:path>
                </a:pathLst>
              </a:custGeom>
              <a:solidFill>
                <a:srgbClr val="C9C9C9"/>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grpSp>
        <p:grpSp>
          <p:nvGrpSpPr>
            <p:cNvPr id="799" name="Google Shape;799;p53"/>
            <p:cNvGrpSpPr/>
            <p:nvPr/>
          </p:nvGrpSpPr>
          <p:grpSpPr>
            <a:xfrm>
              <a:off x="2032291" y="1937921"/>
              <a:ext cx="2028291" cy="4179201"/>
              <a:chOff x="4121772" y="2637796"/>
              <a:chExt cx="1376886" cy="2837011"/>
            </a:xfrm>
          </p:grpSpPr>
          <p:sp>
            <p:nvSpPr>
              <p:cNvPr id="800" name="Google Shape;800;p53"/>
              <p:cNvSpPr/>
              <p:nvPr/>
            </p:nvSpPr>
            <p:spPr>
              <a:xfrm>
                <a:off x="4524279" y="3378812"/>
                <a:ext cx="614371" cy="674170"/>
              </a:xfrm>
              <a:custGeom>
                <a:rect b="b" l="l" r="r" t="t"/>
                <a:pathLst>
                  <a:path extrusionOk="0" h="674170" w="614371">
                    <a:moveTo>
                      <a:pt x="172269" y="60570"/>
                    </a:moveTo>
                    <a:lnTo>
                      <a:pt x="0" y="674170"/>
                    </a:lnTo>
                    <a:cubicBezTo>
                      <a:pt x="102927" y="660111"/>
                      <a:pt x="209274" y="640052"/>
                      <a:pt x="317783" y="611715"/>
                    </a:cubicBezTo>
                    <a:lnTo>
                      <a:pt x="614372" y="0"/>
                    </a:lnTo>
                    <a:cubicBezTo>
                      <a:pt x="468668" y="28004"/>
                      <a:pt x="319850" y="47520"/>
                      <a:pt x="172298" y="60541"/>
                    </a:cubicBezTo>
                    <a:lnTo>
                      <a:pt x="172269" y="60570"/>
                    </a:lnTo>
                    <a:close/>
                  </a:path>
                </a:pathLst>
              </a:custGeom>
              <a:solidFill>
                <a:srgbClr val="2F5496"/>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801" name="Google Shape;801;p53"/>
              <p:cNvSpPr/>
              <p:nvPr/>
            </p:nvSpPr>
            <p:spPr>
              <a:xfrm>
                <a:off x="4313805" y="4125991"/>
                <a:ext cx="462524" cy="669750"/>
              </a:xfrm>
              <a:custGeom>
                <a:rect b="b" l="l" r="r" t="t"/>
                <a:pathLst>
                  <a:path extrusionOk="0" h="669750" w="462524">
                    <a:moveTo>
                      <a:pt x="168240" y="66770"/>
                    </a:moveTo>
                    <a:lnTo>
                      <a:pt x="0" y="669750"/>
                    </a:lnTo>
                    <a:cubicBezTo>
                      <a:pt x="104623" y="641728"/>
                      <a:pt x="168049" y="601304"/>
                      <a:pt x="168049" y="601304"/>
                    </a:cubicBezTo>
                    <a:lnTo>
                      <a:pt x="462524" y="0"/>
                    </a:lnTo>
                    <a:cubicBezTo>
                      <a:pt x="462524" y="0"/>
                      <a:pt x="351672" y="38967"/>
                      <a:pt x="168250" y="66713"/>
                    </a:cubicBezTo>
                    <a:lnTo>
                      <a:pt x="168240" y="66770"/>
                    </a:lnTo>
                    <a:close/>
                  </a:path>
                </a:pathLst>
              </a:custGeom>
              <a:solidFill>
                <a:srgbClr val="C55A11"/>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802" name="Google Shape;802;p53"/>
              <p:cNvSpPr/>
              <p:nvPr/>
            </p:nvSpPr>
            <p:spPr>
              <a:xfrm>
                <a:off x="4735277" y="2637796"/>
                <a:ext cx="763381" cy="677313"/>
              </a:xfrm>
              <a:custGeom>
                <a:rect b="b" l="l" r="r" t="t"/>
                <a:pathLst>
                  <a:path extrusionOk="0" h="677313" w="763381">
                    <a:moveTo>
                      <a:pt x="160696" y="72714"/>
                    </a:moveTo>
                    <a:lnTo>
                      <a:pt x="160696" y="72714"/>
                    </a:lnTo>
                    <a:lnTo>
                      <a:pt x="0" y="677313"/>
                    </a:lnTo>
                    <a:cubicBezTo>
                      <a:pt x="280740" y="644976"/>
                      <a:pt x="466925" y="603313"/>
                      <a:pt x="466925" y="603313"/>
                    </a:cubicBezTo>
                    <a:lnTo>
                      <a:pt x="763381" y="0"/>
                    </a:lnTo>
                    <a:cubicBezTo>
                      <a:pt x="725300" y="13421"/>
                      <a:pt x="475860" y="46587"/>
                      <a:pt x="160696" y="72714"/>
                    </a:cubicBezTo>
                    <a:close/>
                  </a:path>
                </a:pathLst>
              </a:custGeom>
              <a:solidFill>
                <a:srgbClr val="323F4F"/>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sp>
            <p:nvSpPr>
              <p:cNvPr id="803" name="Google Shape;803;p53"/>
              <p:cNvSpPr/>
              <p:nvPr/>
            </p:nvSpPr>
            <p:spPr>
              <a:xfrm>
                <a:off x="4121772" y="4867322"/>
                <a:ext cx="290064" cy="607485"/>
              </a:xfrm>
              <a:custGeom>
                <a:rect b="b" l="l" r="r" t="t"/>
                <a:pathLst>
                  <a:path extrusionOk="0" h="607485" w="290064">
                    <a:moveTo>
                      <a:pt x="155620" y="43939"/>
                    </a:moveTo>
                    <a:lnTo>
                      <a:pt x="155591" y="43977"/>
                    </a:lnTo>
                    <a:lnTo>
                      <a:pt x="0" y="607486"/>
                    </a:lnTo>
                    <a:lnTo>
                      <a:pt x="290065" y="0"/>
                    </a:lnTo>
                    <a:cubicBezTo>
                      <a:pt x="244745" y="20498"/>
                      <a:pt x="199596" y="34633"/>
                      <a:pt x="155620" y="43939"/>
                    </a:cubicBezTo>
                    <a:close/>
                  </a:path>
                </a:pathLst>
              </a:custGeom>
              <a:solidFill>
                <a:srgbClr val="7B7B7B"/>
              </a:solidFill>
              <a:ln>
                <a:noFill/>
              </a:ln>
            </p:spPr>
            <p:txBody>
              <a:bodyPr anchorCtr="0" anchor="ctr" bIns="37125" lIns="74275" spcFirstLastPara="1" rIns="74275" wrap="square" tIns="37125">
                <a:noAutofit/>
              </a:bodyPr>
              <a:lstStyle/>
              <a:p>
                <a:pPr indent="0" lvl="0" marL="0" marR="0" rtl="0" algn="l">
                  <a:lnSpc>
                    <a:spcPct val="100000"/>
                  </a:lnSpc>
                  <a:spcBef>
                    <a:spcPts val="0"/>
                  </a:spcBef>
                  <a:spcAft>
                    <a:spcPts val="0"/>
                  </a:spcAft>
                  <a:buClr>
                    <a:srgbClr val="000000"/>
                  </a:buClr>
                  <a:buSzPts val="1465"/>
                  <a:buFont typeface="Arial"/>
                  <a:buNone/>
                </a:pPr>
                <a:r>
                  <a:t/>
                </a:r>
                <a:endParaRPr b="0" i="0" sz="1465" u="none" cap="none" strike="noStrike">
                  <a:solidFill>
                    <a:srgbClr val="000000"/>
                  </a:solidFill>
                  <a:latin typeface="Arial"/>
                  <a:ea typeface="Arial"/>
                  <a:cs typeface="Arial"/>
                  <a:sym typeface="Arial"/>
                </a:endParaRPr>
              </a:p>
            </p:txBody>
          </p:sp>
        </p:grpSp>
        <p:grpSp>
          <p:nvGrpSpPr>
            <p:cNvPr id="804" name="Google Shape;804;p53"/>
            <p:cNvGrpSpPr/>
            <p:nvPr/>
          </p:nvGrpSpPr>
          <p:grpSpPr>
            <a:xfrm>
              <a:off x="5514975" y="1900634"/>
              <a:ext cx="3950400" cy="883913"/>
              <a:chOff x="7187401" y="2054384"/>
              <a:chExt cx="3950400" cy="883913"/>
            </a:xfrm>
          </p:grpSpPr>
          <p:sp>
            <p:nvSpPr>
              <p:cNvPr id="805" name="Google Shape;805;p53"/>
              <p:cNvSpPr txBox="1"/>
              <p:nvPr/>
            </p:nvSpPr>
            <p:spPr>
              <a:xfrm>
                <a:off x="7212798" y="2054384"/>
                <a:ext cx="3683700" cy="38594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44546A"/>
                    </a:solidFill>
                    <a:latin typeface="Arial"/>
                    <a:ea typeface="Arial"/>
                    <a:cs typeface="Arial"/>
                    <a:sym typeface="Arial"/>
                  </a:rPr>
                  <a:t>Attention</a:t>
                </a:r>
                <a:endParaRPr b="0" i="0" sz="1950" u="none" cap="none" strike="noStrike">
                  <a:solidFill>
                    <a:srgbClr val="44546A"/>
                  </a:solidFill>
                  <a:latin typeface="Arial"/>
                  <a:ea typeface="Arial"/>
                  <a:cs typeface="Arial"/>
                  <a:sym typeface="Arial"/>
                </a:endParaRPr>
              </a:p>
            </p:txBody>
          </p:sp>
          <p:sp>
            <p:nvSpPr>
              <p:cNvPr id="806" name="Google Shape;806;p53"/>
              <p:cNvSpPr txBox="1"/>
              <p:nvPr/>
            </p:nvSpPr>
            <p:spPr>
              <a:xfrm>
                <a:off x="7187401" y="2354197"/>
                <a:ext cx="3950400" cy="584100"/>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2F5496"/>
                    </a:solidFill>
                    <a:latin typeface="Arial"/>
                    <a:ea typeface="Arial"/>
                    <a:cs typeface="Arial"/>
                    <a:sym typeface="Arial"/>
                  </a:rPr>
                  <a:t>Social Media (Facebook, Instagram), Google Ads, SEO</a:t>
                </a:r>
                <a:endParaRPr b="0" i="0" sz="1465" u="none" cap="none" strike="noStrike">
                  <a:solidFill>
                    <a:srgbClr val="2F5496"/>
                  </a:solidFill>
                  <a:latin typeface="Arial"/>
                  <a:ea typeface="Arial"/>
                  <a:cs typeface="Arial"/>
                  <a:sym typeface="Arial"/>
                </a:endParaRPr>
              </a:p>
            </p:txBody>
          </p:sp>
        </p:grpSp>
        <p:sp>
          <p:nvSpPr>
            <p:cNvPr id="807" name="Google Shape;807;p53"/>
            <p:cNvSpPr txBox="1"/>
            <p:nvPr/>
          </p:nvSpPr>
          <p:spPr>
            <a:xfrm>
              <a:off x="4142992" y="2136887"/>
              <a:ext cx="720900" cy="48886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FFFFFF"/>
                  </a:solidFill>
                  <a:latin typeface="Arial"/>
                  <a:ea typeface="Arial"/>
                  <a:cs typeface="Arial"/>
                  <a:sym typeface="Arial"/>
                </a:rPr>
                <a:t>01</a:t>
              </a:r>
              <a:endParaRPr b="0" i="0" sz="1140" u="none" cap="none" strike="noStrike">
                <a:solidFill>
                  <a:srgbClr val="000000"/>
                </a:solidFill>
                <a:latin typeface="Arial"/>
                <a:ea typeface="Arial"/>
                <a:cs typeface="Arial"/>
                <a:sym typeface="Arial"/>
              </a:endParaRPr>
            </a:p>
          </p:txBody>
        </p:sp>
        <p:sp>
          <p:nvSpPr>
            <p:cNvPr id="808" name="Google Shape;808;p53"/>
            <p:cNvSpPr txBox="1"/>
            <p:nvPr/>
          </p:nvSpPr>
          <p:spPr>
            <a:xfrm>
              <a:off x="3669054" y="3176572"/>
              <a:ext cx="720900" cy="48886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FFFFFF"/>
                  </a:solidFill>
                  <a:latin typeface="Arial"/>
                  <a:ea typeface="Arial"/>
                  <a:cs typeface="Arial"/>
                  <a:sym typeface="Arial"/>
                </a:rPr>
                <a:t>02</a:t>
              </a:r>
              <a:endParaRPr b="0" i="0" sz="1140" u="none" cap="none" strike="noStrike">
                <a:solidFill>
                  <a:srgbClr val="000000"/>
                </a:solidFill>
                <a:latin typeface="Arial"/>
                <a:ea typeface="Arial"/>
                <a:cs typeface="Arial"/>
                <a:sym typeface="Arial"/>
              </a:endParaRPr>
            </a:p>
          </p:txBody>
        </p:sp>
        <p:sp>
          <p:nvSpPr>
            <p:cNvPr id="809" name="Google Shape;809;p53"/>
            <p:cNvSpPr txBox="1"/>
            <p:nvPr/>
          </p:nvSpPr>
          <p:spPr>
            <a:xfrm>
              <a:off x="3146882" y="4311210"/>
              <a:ext cx="720900" cy="48886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FFFFFF"/>
                  </a:solidFill>
                  <a:latin typeface="Arial"/>
                  <a:ea typeface="Arial"/>
                  <a:cs typeface="Arial"/>
                  <a:sym typeface="Arial"/>
                </a:rPr>
                <a:t>03</a:t>
              </a:r>
              <a:endParaRPr b="0" i="0" sz="1140" u="none" cap="none" strike="noStrike">
                <a:solidFill>
                  <a:srgbClr val="000000"/>
                </a:solidFill>
                <a:latin typeface="Arial"/>
                <a:ea typeface="Arial"/>
                <a:cs typeface="Arial"/>
                <a:sym typeface="Arial"/>
              </a:endParaRPr>
            </a:p>
          </p:txBody>
        </p:sp>
        <p:sp>
          <p:nvSpPr>
            <p:cNvPr id="810" name="Google Shape;810;p53"/>
            <p:cNvSpPr txBox="1"/>
            <p:nvPr/>
          </p:nvSpPr>
          <p:spPr>
            <a:xfrm>
              <a:off x="2575418" y="5377102"/>
              <a:ext cx="720900" cy="48886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600"/>
                <a:buFont typeface="Arial"/>
                <a:buNone/>
              </a:pPr>
              <a:r>
                <a:rPr b="1" i="0" lang="en-US" sz="2600" u="none" cap="none" strike="noStrike">
                  <a:solidFill>
                    <a:srgbClr val="FFFFFF"/>
                  </a:solidFill>
                  <a:latin typeface="Arial"/>
                  <a:ea typeface="Arial"/>
                  <a:cs typeface="Arial"/>
                  <a:sym typeface="Arial"/>
                </a:rPr>
                <a:t>04</a:t>
              </a:r>
              <a:endParaRPr b="0" i="0" sz="1140" u="none" cap="none" strike="noStrike">
                <a:solidFill>
                  <a:srgbClr val="000000"/>
                </a:solidFill>
                <a:latin typeface="Arial"/>
                <a:ea typeface="Arial"/>
                <a:cs typeface="Arial"/>
                <a:sym typeface="Arial"/>
              </a:endParaRPr>
            </a:p>
          </p:txBody>
        </p:sp>
        <p:grpSp>
          <p:nvGrpSpPr>
            <p:cNvPr id="811" name="Google Shape;811;p53"/>
            <p:cNvGrpSpPr/>
            <p:nvPr/>
          </p:nvGrpSpPr>
          <p:grpSpPr>
            <a:xfrm>
              <a:off x="4863902" y="3033352"/>
              <a:ext cx="3950402" cy="883913"/>
              <a:chOff x="6536328" y="3187102"/>
              <a:chExt cx="3950402" cy="883913"/>
            </a:xfrm>
          </p:grpSpPr>
          <p:sp>
            <p:nvSpPr>
              <p:cNvPr id="812" name="Google Shape;812;p53"/>
              <p:cNvSpPr txBox="1"/>
              <p:nvPr/>
            </p:nvSpPr>
            <p:spPr>
              <a:xfrm>
                <a:off x="6536328" y="3187102"/>
                <a:ext cx="3293400" cy="38594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4472C4"/>
                    </a:solidFill>
                    <a:latin typeface="Arial"/>
                    <a:ea typeface="Arial"/>
                    <a:cs typeface="Arial"/>
                    <a:sym typeface="Arial"/>
                  </a:rPr>
                  <a:t>Interest</a:t>
                </a:r>
                <a:endParaRPr b="0" i="0" sz="1950" u="none" cap="none" strike="noStrike">
                  <a:solidFill>
                    <a:srgbClr val="000000"/>
                  </a:solidFill>
                  <a:latin typeface="Arial"/>
                  <a:ea typeface="Arial"/>
                  <a:cs typeface="Arial"/>
                  <a:sym typeface="Arial"/>
                </a:endParaRPr>
              </a:p>
            </p:txBody>
          </p:sp>
          <p:sp>
            <p:nvSpPr>
              <p:cNvPr id="813" name="Google Shape;813;p53"/>
              <p:cNvSpPr txBox="1"/>
              <p:nvPr/>
            </p:nvSpPr>
            <p:spPr>
              <a:xfrm>
                <a:off x="6536330" y="3486915"/>
                <a:ext cx="3950400" cy="584100"/>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3C78D8"/>
                    </a:solidFill>
                    <a:latin typeface="Arial"/>
                    <a:ea typeface="Arial"/>
                    <a:cs typeface="Arial"/>
                    <a:sym typeface="Arial"/>
                  </a:rPr>
                  <a:t>Email Marketing, Retargeting Ads, Website Content</a:t>
                </a:r>
                <a:endParaRPr b="0" i="0" sz="1465" u="none" cap="none" strike="noStrike">
                  <a:solidFill>
                    <a:srgbClr val="3C78D8"/>
                  </a:solidFill>
                  <a:latin typeface="Arial"/>
                  <a:ea typeface="Arial"/>
                  <a:cs typeface="Arial"/>
                  <a:sym typeface="Arial"/>
                </a:endParaRPr>
              </a:p>
            </p:txBody>
          </p:sp>
        </p:grpSp>
        <p:grpSp>
          <p:nvGrpSpPr>
            <p:cNvPr id="814" name="Google Shape;814;p53"/>
            <p:cNvGrpSpPr/>
            <p:nvPr/>
          </p:nvGrpSpPr>
          <p:grpSpPr>
            <a:xfrm>
              <a:off x="4389965" y="4162734"/>
              <a:ext cx="3950400" cy="1137113"/>
              <a:chOff x="6062391" y="4316484"/>
              <a:chExt cx="3950400" cy="1137113"/>
            </a:xfrm>
          </p:grpSpPr>
          <p:sp>
            <p:nvSpPr>
              <p:cNvPr id="815" name="Google Shape;815;p53"/>
              <p:cNvSpPr txBox="1"/>
              <p:nvPr/>
            </p:nvSpPr>
            <p:spPr>
              <a:xfrm>
                <a:off x="6062391" y="4316484"/>
                <a:ext cx="3396300" cy="38594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ED7D31"/>
                    </a:solidFill>
                    <a:latin typeface="Arial"/>
                    <a:ea typeface="Arial"/>
                    <a:cs typeface="Arial"/>
                    <a:sym typeface="Arial"/>
                  </a:rPr>
                  <a:t>Desire</a:t>
                </a:r>
                <a:endParaRPr b="0" i="0" sz="1950" u="none" cap="none" strike="noStrike">
                  <a:solidFill>
                    <a:srgbClr val="000000"/>
                  </a:solidFill>
                  <a:latin typeface="Arial"/>
                  <a:ea typeface="Arial"/>
                  <a:cs typeface="Arial"/>
                  <a:sym typeface="Arial"/>
                </a:endParaRPr>
              </a:p>
            </p:txBody>
          </p:sp>
          <p:sp>
            <p:nvSpPr>
              <p:cNvPr id="816" name="Google Shape;816;p53"/>
              <p:cNvSpPr txBox="1"/>
              <p:nvPr/>
            </p:nvSpPr>
            <p:spPr>
              <a:xfrm>
                <a:off x="6062391" y="4616297"/>
                <a:ext cx="3950400" cy="837300"/>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9900"/>
                    </a:solidFill>
                    <a:latin typeface="Arial"/>
                    <a:ea typeface="Arial"/>
                    <a:cs typeface="Arial"/>
                    <a:sym typeface="Arial"/>
                  </a:rPr>
                  <a:t>Social Media (Instagram Stories, Facebook Events), Influencer Partnerships, Email Marketing</a:t>
                </a:r>
                <a:endParaRPr b="0" i="0" sz="1465" u="none" cap="none" strike="noStrike">
                  <a:solidFill>
                    <a:srgbClr val="FF9900"/>
                  </a:solidFill>
                  <a:latin typeface="Arial"/>
                  <a:ea typeface="Arial"/>
                  <a:cs typeface="Arial"/>
                  <a:sym typeface="Arial"/>
                </a:endParaRPr>
              </a:p>
            </p:txBody>
          </p:sp>
        </p:grpSp>
        <p:grpSp>
          <p:nvGrpSpPr>
            <p:cNvPr id="817" name="Google Shape;817;p53"/>
            <p:cNvGrpSpPr/>
            <p:nvPr/>
          </p:nvGrpSpPr>
          <p:grpSpPr>
            <a:xfrm>
              <a:off x="3867792" y="5236427"/>
              <a:ext cx="3950401" cy="630332"/>
              <a:chOff x="5540218" y="5390177"/>
              <a:chExt cx="3950401" cy="630332"/>
            </a:xfrm>
          </p:grpSpPr>
          <p:sp>
            <p:nvSpPr>
              <p:cNvPr id="818" name="Google Shape;818;p53"/>
              <p:cNvSpPr txBox="1"/>
              <p:nvPr/>
            </p:nvSpPr>
            <p:spPr>
              <a:xfrm>
                <a:off x="5540218" y="5390177"/>
                <a:ext cx="3667200" cy="385941"/>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1950"/>
                  <a:buFont typeface="Arial"/>
                  <a:buNone/>
                </a:pPr>
                <a:r>
                  <a:rPr b="1" i="0" lang="en-US" sz="1950" u="none" cap="none" strike="noStrike">
                    <a:solidFill>
                      <a:srgbClr val="A5A5A5"/>
                    </a:solidFill>
                    <a:latin typeface="Arial"/>
                    <a:ea typeface="Arial"/>
                    <a:cs typeface="Arial"/>
                    <a:sym typeface="Arial"/>
                  </a:rPr>
                  <a:t>Action</a:t>
                </a:r>
                <a:endParaRPr b="0" i="0" sz="1950" u="none" cap="none" strike="noStrike">
                  <a:solidFill>
                    <a:srgbClr val="000000"/>
                  </a:solidFill>
                  <a:latin typeface="Arial"/>
                  <a:ea typeface="Arial"/>
                  <a:cs typeface="Arial"/>
                  <a:sym typeface="Arial"/>
                </a:endParaRPr>
              </a:p>
            </p:txBody>
          </p:sp>
          <p:sp>
            <p:nvSpPr>
              <p:cNvPr id="819" name="Google Shape;819;p53"/>
              <p:cNvSpPr txBox="1"/>
              <p:nvPr/>
            </p:nvSpPr>
            <p:spPr>
              <a:xfrm>
                <a:off x="5540219" y="5689990"/>
                <a:ext cx="3950400" cy="33051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88888"/>
                    </a:solidFill>
                    <a:latin typeface="Arial"/>
                    <a:ea typeface="Arial"/>
                    <a:cs typeface="Arial"/>
                    <a:sym typeface="Arial"/>
                  </a:rPr>
                  <a:t>Website, WhatsApp, Phone Calls</a:t>
                </a:r>
                <a:endParaRPr b="0" i="0" sz="1465" u="none" cap="none" strike="noStrike">
                  <a:solidFill>
                    <a:srgbClr val="888888"/>
                  </a:solidFill>
                  <a:latin typeface="Arial"/>
                  <a:ea typeface="Arial"/>
                  <a:cs typeface="Arial"/>
                  <a:sym typeface="Arial"/>
                </a:endParaRPr>
              </a:p>
            </p:txBody>
          </p:sp>
        </p:gr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54"/>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825" name="Google Shape;825;p54"/>
          <p:cNvSpPr txBox="1"/>
          <p:nvPr/>
        </p:nvSpPr>
        <p:spPr>
          <a:xfrm>
            <a:off x="590866" y="517293"/>
            <a:ext cx="6757585" cy="425083"/>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Marketing Funnel</a:t>
            </a:r>
            <a:endParaRPr b="0" i="0" sz="1140" u="none" cap="none" strike="noStrike">
              <a:solidFill>
                <a:srgbClr val="000000"/>
              </a:solidFill>
              <a:latin typeface="Arial"/>
              <a:ea typeface="Arial"/>
              <a:cs typeface="Arial"/>
              <a:sym typeface="Arial"/>
            </a:endParaRPr>
          </a:p>
        </p:txBody>
      </p:sp>
      <p:sp>
        <p:nvSpPr>
          <p:cNvPr id="826" name="Google Shape;826;p54"/>
          <p:cNvSpPr txBox="1"/>
          <p:nvPr/>
        </p:nvSpPr>
        <p:spPr>
          <a:xfrm>
            <a:off x="590866" y="1358953"/>
            <a:ext cx="7096800" cy="50487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70C0"/>
              </a:buClr>
              <a:buSzPts val="1400"/>
              <a:buFont typeface="Arial"/>
              <a:buAutoNum type="arabicPeriod"/>
            </a:pPr>
            <a:r>
              <a:rPr b="0" i="0" lang="en-US" sz="1400" u="none" cap="none" strike="noStrike">
                <a:solidFill>
                  <a:srgbClr val="0070C0"/>
                </a:solidFill>
                <a:latin typeface="Arial"/>
                <a:ea typeface="Arial"/>
                <a:cs typeface="Arial"/>
                <a:sym typeface="Arial"/>
              </a:rPr>
              <a:t>Attention</a:t>
            </a:r>
            <a:endParaRPr b="0" i="0" sz="1400" u="none" cap="none" strike="noStrike">
              <a:solidFill>
                <a:srgbClr val="0070C0"/>
              </a:solidFill>
              <a:latin typeface="Arial"/>
              <a:ea typeface="Arial"/>
              <a:cs typeface="Arial"/>
              <a:sym typeface="Arial"/>
            </a:endParaRPr>
          </a:p>
          <a:p>
            <a:pPr indent="-285750" lvl="1" marL="7429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Channels:</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Social Media (Facebook, Instagram)</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Google Ads</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SEO</a:t>
            </a:r>
            <a:endParaRPr b="0" i="0" sz="1400" u="none" cap="none" strike="noStrike">
              <a:solidFill>
                <a:srgbClr val="0070C0"/>
              </a:solidFill>
              <a:latin typeface="Arial"/>
              <a:ea typeface="Arial"/>
              <a:cs typeface="Arial"/>
              <a:sym typeface="Arial"/>
            </a:endParaRPr>
          </a:p>
          <a:p>
            <a:pPr indent="-285750" lvl="1" marL="7429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Content:</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Social Media Posts: "Discover the Authentic Taste of Thailand at Thai To Go!"</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Google Ads: "Best Thai Food in Singapore - Order Now!"</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SEO: Blog posts with keywords like "Authentic Thai Food in Singapore" or "Best Thai Restaurant"</a:t>
            </a:r>
            <a:endParaRPr b="0" i="0" sz="1400" u="none" cap="none" strike="noStrike">
              <a:solidFill>
                <a:srgbClr val="0070C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Arial"/>
              <a:ea typeface="Arial"/>
              <a:cs typeface="Arial"/>
              <a:sym typeface="Arial"/>
            </a:endParaRPr>
          </a:p>
          <a:p>
            <a:pPr indent="-342900" lvl="0" marL="342900" marR="0" rtl="0" algn="l">
              <a:lnSpc>
                <a:spcPct val="100000"/>
              </a:lnSpc>
              <a:spcBef>
                <a:spcPts val="0"/>
              </a:spcBef>
              <a:spcAft>
                <a:spcPts val="0"/>
              </a:spcAft>
              <a:buClr>
                <a:srgbClr val="0070C0"/>
              </a:buClr>
              <a:buSzPts val="1400"/>
              <a:buFont typeface="Arial"/>
              <a:buAutoNum type="arabicPeriod"/>
            </a:pPr>
            <a:r>
              <a:rPr b="0" i="0" lang="en-US" sz="1400" u="none" cap="none" strike="noStrike">
                <a:solidFill>
                  <a:srgbClr val="0070C0"/>
                </a:solidFill>
                <a:latin typeface="Arial"/>
                <a:ea typeface="Arial"/>
                <a:cs typeface="Arial"/>
                <a:sym typeface="Arial"/>
              </a:rPr>
              <a:t>Interest</a:t>
            </a:r>
            <a:endParaRPr b="0" i="0" sz="1400" u="none" cap="none" strike="noStrike">
              <a:solidFill>
                <a:srgbClr val="0070C0"/>
              </a:solidFill>
              <a:latin typeface="Arial"/>
              <a:ea typeface="Arial"/>
              <a:cs typeface="Arial"/>
              <a:sym typeface="Arial"/>
            </a:endParaRPr>
          </a:p>
          <a:p>
            <a:pPr indent="-285750" lvl="1" marL="7429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Channels:</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Email Marketing</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Retargeting Ads</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Website Content</a:t>
            </a:r>
            <a:endParaRPr b="0" i="0" sz="1400" u="none" cap="none" strike="noStrike">
              <a:solidFill>
                <a:srgbClr val="0070C0"/>
              </a:solidFill>
              <a:latin typeface="Arial"/>
              <a:ea typeface="Arial"/>
              <a:cs typeface="Arial"/>
              <a:sym typeface="Arial"/>
            </a:endParaRPr>
          </a:p>
          <a:p>
            <a:pPr indent="-285750" lvl="1" marL="7429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Content:</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Email Campaigns: "Sign up for Our Newsletter and Get 10% Off Your First Order!"</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Retargeting Ads: "You loved our Pad Thai! Come back for more."</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Website Content: Detailed descriptions and high-quality images of popular dishes, customer testimonials, and reviews.</a:t>
            </a:r>
            <a:endParaRPr b="0" i="0" sz="1400" u="none" cap="none" strike="noStrike">
              <a:solidFill>
                <a:srgbClr val="0070C0"/>
              </a:solidFill>
              <a:latin typeface="Arial"/>
              <a:ea typeface="Arial"/>
              <a:cs typeface="Arial"/>
              <a:sym typeface="Arial"/>
            </a:endParaRPr>
          </a:p>
        </p:txBody>
      </p:sp>
      <p:grpSp>
        <p:nvGrpSpPr>
          <p:cNvPr id="827" name="Google Shape;827;p54"/>
          <p:cNvGrpSpPr/>
          <p:nvPr/>
        </p:nvGrpSpPr>
        <p:grpSpPr>
          <a:xfrm>
            <a:off x="590866" y="451511"/>
            <a:ext cx="6757585" cy="619773"/>
            <a:chOff x="727220" y="171998"/>
            <a:chExt cx="10231500" cy="762797"/>
          </a:xfrm>
        </p:grpSpPr>
        <p:sp>
          <p:nvSpPr>
            <p:cNvPr id="828" name="Google Shape;828;p54"/>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Marketing Funnel</a:t>
              </a:r>
              <a:endParaRPr b="0" i="0" sz="1140" u="none" cap="none" strike="noStrike">
                <a:solidFill>
                  <a:srgbClr val="000000"/>
                </a:solidFill>
                <a:latin typeface="Arial"/>
                <a:ea typeface="Arial"/>
                <a:cs typeface="Arial"/>
                <a:sym typeface="Arial"/>
              </a:endParaRPr>
            </a:p>
          </p:txBody>
        </p:sp>
        <p:cxnSp>
          <p:nvCxnSpPr>
            <p:cNvPr id="829" name="Google Shape;829;p5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830" name="Google Shape;830;p5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5"/>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836" name="Google Shape;836;p55"/>
          <p:cNvSpPr txBox="1"/>
          <p:nvPr/>
        </p:nvSpPr>
        <p:spPr>
          <a:xfrm>
            <a:off x="579715" y="456307"/>
            <a:ext cx="6757585" cy="425083"/>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Marketing Funnel</a:t>
            </a:r>
            <a:endParaRPr b="0" i="0" sz="1140" u="none" cap="none" strike="noStrike">
              <a:solidFill>
                <a:srgbClr val="000000"/>
              </a:solidFill>
              <a:latin typeface="Arial"/>
              <a:ea typeface="Arial"/>
              <a:cs typeface="Arial"/>
              <a:sym typeface="Arial"/>
            </a:endParaRPr>
          </a:p>
        </p:txBody>
      </p:sp>
      <p:sp>
        <p:nvSpPr>
          <p:cNvPr id="837" name="Google Shape;837;p55"/>
          <p:cNvSpPr txBox="1"/>
          <p:nvPr/>
        </p:nvSpPr>
        <p:spPr>
          <a:xfrm>
            <a:off x="664380" y="1168390"/>
            <a:ext cx="7074600" cy="483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   </a:t>
            </a:r>
            <a:r>
              <a:rPr b="0" i="0" lang="en-US" sz="1400" u="none" cap="none" strike="noStrike">
                <a:solidFill>
                  <a:srgbClr val="0070C0"/>
                </a:solidFill>
                <a:latin typeface="Arial"/>
                <a:ea typeface="Arial"/>
                <a:cs typeface="Arial"/>
                <a:sym typeface="Arial"/>
              </a:rPr>
              <a:t> Desire</a:t>
            </a:r>
            <a:endParaRPr b="0" i="0" sz="1400" u="none" cap="none" strike="noStrike">
              <a:solidFill>
                <a:srgbClr val="0070C0"/>
              </a:solidFill>
              <a:latin typeface="Arial"/>
              <a:ea typeface="Arial"/>
              <a:cs typeface="Arial"/>
              <a:sym typeface="Arial"/>
            </a:endParaRPr>
          </a:p>
          <a:p>
            <a:pPr indent="-285750" lvl="1" marL="7429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Channels:</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Social Media (Instagram Stories, Facebook Events)</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Influencer Partnerships</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Email Marketing</a:t>
            </a:r>
            <a:endParaRPr b="0" i="0" sz="1400" u="none" cap="none" strike="noStrike">
              <a:solidFill>
                <a:srgbClr val="0070C0"/>
              </a:solidFill>
              <a:latin typeface="Arial"/>
              <a:ea typeface="Arial"/>
              <a:cs typeface="Arial"/>
              <a:sym typeface="Arial"/>
            </a:endParaRPr>
          </a:p>
          <a:p>
            <a:pPr indent="-285750" lvl="1" marL="7429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Content:</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Instagram Stories: "Watch our chef prepare our signature Green Curry!"</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Facebook Events: "Join our Thai Cooking Workshop this Saturday!"</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Influencer Partnerships: Local food influencers sharing their dining experience at Thai To Go.</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Email Marketing: "Exclusive Offer: 10% Off for Our Loyal Customers!"</a:t>
            </a:r>
            <a:endParaRPr b="0" i="0" sz="1400" u="none" cap="none" strike="noStrike">
              <a:solidFill>
                <a:srgbClr val="0070C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70C0"/>
                </a:solidFill>
                <a:latin typeface="Arial"/>
                <a:ea typeface="Arial"/>
                <a:cs typeface="Arial"/>
                <a:sym typeface="Arial"/>
              </a:rPr>
              <a:t>4.    Action</a:t>
            </a:r>
            <a:endParaRPr b="0" i="0" sz="1400" u="none" cap="none" strike="noStrike">
              <a:solidFill>
                <a:srgbClr val="0070C0"/>
              </a:solidFill>
              <a:latin typeface="Arial"/>
              <a:ea typeface="Arial"/>
              <a:cs typeface="Arial"/>
              <a:sym typeface="Arial"/>
            </a:endParaRPr>
          </a:p>
          <a:p>
            <a:pPr indent="-285750" lvl="1" marL="7429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Channels:</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Website</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WhatsApp</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Phone Calls</a:t>
            </a:r>
            <a:endParaRPr b="0" i="0" sz="1400" u="none" cap="none" strike="noStrike">
              <a:solidFill>
                <a:srgbClr val="0070C0"/>
              </a:solidFill>
              <a:latin typeface="Arial"/>
              <a:ea typeface="Arial"/>
              <a:cs typeface="Arial"/>
              <a:sym typeface="Arial"/>
            </a:endParaRPr>
          </a:p>
          <a:p>
            <a:pPr indent="-285750" lvl="1" marL="7429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Content:</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Website: "Order Online Now for Fast Delivery!"</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WhatsApp: "Place your order via WhatsApp for a quick and easy experience."</a:t>
            </a:r>
            <a:endParaRPr b="0" i="0" sz="1400" u="none" cap="none" strike="noStrike">
              <a:solidFill>
                <a:srgbClr val="0070C0"/>
              </a:solidFill>
              <a:latin typeface="Arial"/>
              <a:ea typeface="Arial"/>
              <a:cs typeface="Arial"/>
              <a:sym typeface="Arial"/>
            </a:endParaRPr>
          </a:p>
          <a:p>
            <a:pPr indent="-285750" lvl="2" marL="1200150" marR="0" rtl="0" algn="l">
              <a:lnSpc>
                <a:spcPct val="100000"/>
              </a:lnSpc>
              <a:spcBef>
                <a:spcPts val="0"/>
              </a:spcBef>
              <a:spcAft>
                <a:spcPts val="0"/>
              </a:spcAft>
              <a:buClr>
                <a:srgbClr val="0070C0"/>
              </a:buClr>
              <a:buSzPts val="1400"/>
              <a:buFont typeface="Arial"/>
              <a:buChar char="•"/>
            </a:pPr>
            <a:r>
              <a:rPr b="0" i="0" lang="en-US" sz="1400" u="none" cap="none" strike="noStrike">
                <a:solidFill>
                  <a:srgbClr val="0070C0"/>
                </a:solidFill>
                <a:latin typeface="Arial"/>
                <a:ea typeface="Arial"/>
                <a:cs typeface="Arial"/>
                <a:sym typeface="Arial"/>
              </a:rPr>
              <a:t>Phone Calls: "Call us to make a reservation or place a takeout order."</a:t>
            </a:r>
            <a:endParaRPr b="0" i="0" sz="1400" u="none" cap="none" strike="noStrike">
              <a:solidFill>
                <a:srgbClr val="0070C0"/>
              </a:solidFill>
              <a:latin typeface="Arial"/>
              <a:ea typeface="Arial"/>
              <a:cs typeface="Arial"/>
              <a:sym typeface="Arial"/>
            </a:endParaRPr>
          </a:p>
        </p:txBody>
      </p:sp>
      <p:grpSp>
        <p:nvGrpSpPr>
          <p:cNvPr id="838" name="Google Shape;838;p55"/>
          <p:cNvGrpSpPr/>
          <p:nvPr/>
        </p:nvGrpSpPr>
        <p:grpSpPr>
          <a:xfrm>
            <a:off x="579715" y="390525"/>
            <a:ext cx="6757585" cy="619773"/>
            <a:chOff x="727220" y="171998"/>
            <a:chExt cx="10231500" cy="762797"/>
          </a:xfrm>
        </p:grpSpPr>
        <p:sp>
          <p:nvSpPr>
            <p:cNvPr id="839" name="Google Shape;839;p55"/>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Marketing Funnel</a:t>
              </a:r>
              <a:endParaRPr b="0" i="0" sz="1140" u="none" cap="none" strike="noStrike">
                <a:solidFill>
                  <a:srgbClr val="000000"/>
                </a:solidFill>
                <a:latin typeface="Arial"/>
                <a:ea typeface="Arial"/>
                <a:cs typeface="Arial"/>
                <a:sym typeface="Arial"/>
              </a:endParaRPr>
            </a:p>
          </p:txBody>
        </p:sp>
        <p:cxnSp>
          <p:nvCxnSpPr>
            <p:cNvPr id="840" name="Google Shape;840;p5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841" name="Google Shape;841;p5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grpSp>
        <p:nvGrpSpPr>
          <p:cNvPr id="846" name="Google Shape;846;p56"/>
          <p:cNvGrpSpPr/>
          <p:nvPr/>
        </p:nvGrpSpPr>
        <p:grpSpPr>
          <a:xfrm>
            <a:off x="590866" y="334324"/>
            <a:ext cx="6824695" cy="619773"/>
            <a:chOff x="727220" y="171998"/>
            <a:chExt cx="10231500" cy="762797"/>
          </a:xfrm>
        </p:grpSpPr>
        <p:sp>
          <p:nvSpPr>
            <p:cNvPr id="847" name="Google Shape;847;p56"/>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SMART Goals</a:t>
              </a:r>
              <a:endParaRPr b="0" i="0" sz="1140" u="none" cap="none" strike="noStrike">
                <a:solidFill>
                  <a:srgbClr val="000000"/>
                </a:solidFill>
                <a:latin typeface="Arial"/>
                <a:ea typeface="Arial"/>
                <a:cs typeface="Arial"/>
                <a:sym typeface="Arial"/>
              </a:endParaRPr>
            </a:p>
          </p:txBody>
        </p:sp>
        <p:cxnSp>
          <p:nvCxnSpPr>
            <p:cNvPr id="848" name="Google Shape;848;p5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849" name="Google Shape;849;p5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850" name="Google Shape;850;p56"/>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aphicFrame>
        <p:nvGraphicFramePr>
          <p:cNvPr id="851" name="Google Shape;851;p56"/>
          <p:cNvGraphicFramePr/>
          <p:nvPr/>
        </p:nvGraphicFramePr>
        <p:xfrm>
          <a:off x="590866" y="1147886"/>
          <a:ext cx="3000000" cy="3000000"/>
        </p:xfrm>
        <a:graphic>
          <a:graphicData uri="http://schemas.openxmlformats.org/drawingml/2006/table">
            <a:tbl>
              <a:tblPr>
                <a:noFill/>
                <a:tableStyleId>{A67EB1E6-1C07-43BC-AE3C-5B278AC63936}</a:tableStyleId>
              </a:tblPr>
              <a:tblGrid>
                <a:gridCol w="1226775"/>
                <a:gridCol w="1126275"/>
                <a:gridCol w="512950"/>
                <a:gridCol w="997175"/>
                <a:gridCol w="3362800"/>
              </a:tblGrid>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Channel</a:t>
                      </a:r>
                      <a:endParaRPr sz="15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Metric</a:t>
                      </a:r>
                      <a:endParaRPr sz="15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KPI</a:t>
                      </a:r>
                      <a:endParaRPr sz="15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Duration</a:t>
                      </a:r>
                      <a:endParaRPr sz="15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Notes (if any)</a:t>
                      </a:r>
                      <a:endParaRPr sz="1500" u="none" cap="none" strike="noStrike">
                        <a:solidFill>
                          <a:srgbClr val="0070C0"/>
                        </a:solidFill>
                      </a:endParaRPr>
                    </a:p>
                  </a:txBody>
                  <a:tcPr marT="74275" marB="74275" marR="74275" marL="74275"/>
                </a:tc>
              </a:tr>
              <a:tr h="495275">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Landing Page</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Conversion rate</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+15%</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in 3 months time</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Optimize the landing page with compelling content and a clear call to action (CTA)</a:t>
                      </a:r>
                      <a:endParaRPr sz="1400" u="none" cap="none" strike="noStrike">
                        <a:solidFill>
                          <a:srgbClr val="0070C0"/>
                        </a:solidFill>
                      </a:endParaRPr>
                    </a:p>
                  </a:txBody>
                  <a:tcPr marT="74275" marB="74275" marR="74275" marL="74275"/>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Website</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Online orders</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+20%</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in 3 months time</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Improve user experience on the website, making it easier for customers to place orders. Promote online ordering through social media and email campaigns.</a:t>
                      </a:r>
                      <a:endParaRPr sz="1400" u="none" cap="none" strike="noStrike">
                        <a:solidFill>
                          <a:srgbClr val="0070C0"/>
                        </a:solidFill>
                      </a:endParaRPr>
                    </a:p>
                  </a:txBody>
                  <a:tcPr marT="74275" marB="74275" marR="74275" marL="74275"/>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Social Media (Facebook)</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Number of followers</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+25%</a:t>
                      </a:r>
                      <a:endParaRPr sz="1500" u="none" cap="none" strike="noStrike">
                        <a:solidFill>
                          <a:srgbClr val="0070C0"/>
                        </a:solidFill>
                      </a:endParaRPr>
                    </a:p>
                    <a:p>
                      <a:pPr indent="0" lvl="0" marL="0" marR="0" rtl="0" algn="l">
                        <a:lnSpc>
                          <a:spcPct val="100000"/>
                        </a:lnSpc>
                        <a:spcBef>
                          <a:spcPts val="0"/>
                        </a:spcBef>
                        <a:spcAft>
                          <a:spcPts val="0"/>
                        </a:spcAft>
                        <a:buClr>
                          <a:srgbClr val="000000"/>
                        </a:buClr>
                        <a:buSzPts val="1400"/>
                        <a:buFont typeface="Arial"/>
                        <a:buNone/>
                      </a:pPr>
                      <a:r>
                        <a:t/>
                      </a:r>
                      <a:endParaRPr sz="15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in 3 months time</a:t>
                      </a:r>
                      <a:endParaRPr sz="15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Focus on engaging posts and Facebook Ads targeting food lovers. Share content like customer testimonials, behind-the-scenes, and promotions.</a:t>
                      </a:r>
                      <a:endParaRPr sz="1400" u="none" cap="none" strike="noStrike">
                        <a:solidFill>
                          <a:srgbClr val="0070C0"/>
                        </a:solidFill>
                      </a:endParaRPr>
                    </a:p>
                  </a:txBody>
                  <a:tcPr marT="74275" marB="74275" marR="74275" marL="74275"/>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Instagram</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Engagement rate (likes, comments, shares)</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+10%</a:t>
                      </a:r>
                      <a:endParaRPr sz="1500" u="none" cap="none" strike="noStrike">
                        <a:solidFill>
                          <a:srgbClr val="0070C0"/>
                        </a:solidFill>
                      </a:endParaRPr>
                    </a:p>
                    <a:p>
                      <a:pPr indent="0" lvl="0" marL="0" marR="0" rtl="0" algn="l">
                        <a:lnSpc>
                          <a:spcPct val="100000"/>
                        </a:lnSpc>
                        <a:spcBef>
                          <a:spcPts val="0"/>
                        </a:spcBef>
                        <a:spcAft>
                          <a:spcPts val="0"/>
                        </a:spcAft>
                        <a:buClr>
                          <a:srgbClr val="000000"/>
                        </a:buClr>
                        <a:buSzPts val="1400"/>
                        <a:buFont typeface="Arial"/>
                        <a:buNone/>
                      </a:pPr>
                      <a:r>
                        <a:t/>
                      </a:r>
                      <a:endParaRPr sz="15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in 3 months time</a:t>
                      </a:r>
                      <a:endParaRPr sz="1500" u="none" cap="none" strike="noStrike">
                        <a:solidFill>
                          <a:srgbClr val="0070C0"/>
                        </a:solidFill>
                      </a:endParaRPr>
                    </a:p>
                    <a:p>
                      <a:pPr indent="0" lvl="0" marL="0" marR="0" rtl="0" algn="l">
                        <a:lnSpc>
                          <a:spcPct val="100000"/>
                        </a:lnSpc>
                        <a:spcBef>
                          <a:spcPts val="0"/>
                        </a:spcBef>
                        <a:spcAft>
                          <a:spcPts val="0"/>
                        </a:spcAft>
                        <a:buClr>
                          <a:srgbClr val="000000"/>
                        </a:buClr>
                        <a:buSzPts val="1400"/>
                        <a:buFont typeface="Arial"/>
                        <a:buNone/>
                      </a:pPr>
                      <a:r>
                        <a:t/>
                      </a:r>
                      <a:endParaRPr sz="15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500" u="none" cap="none" strike="noStrike">
                          <a:solidFill>
                            <a:srgbClr val="0070C0"/>
                          </a:solidFill>
                        </a:rPr>
                        <a:t>Utilize high-quality images and Instagram Stories. Engage with followers through interactive content like polls and Q&amp;A sessions.</a:t>
                      </a:r>
                      <a:endParaRPr sz="1400" u="none" cap="none" strike="noStrike">
                        <a:solidFill>
                          <a:srgbClr val="0070C0"/>
                        </a:solidFill>
                      </a:endParaRPr>
                    </a:p>
                  </a:txBody>
                  <a:tcPr marT="74275" marB="74275" marR="74275" marL="7427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7"/>
          <p:cNvSpPr txBox="1"/>
          <p:nvPr/>
        </p:nvSpPr>
        <p:spPr>
          <a:xfrm>
            <a:off x="537801" y="3016599"/>
            <a:ext cx="8830331" cy="750237"/>
          </a:xfrm>
          <a:prstGeom prst="rect">
            <a:avLst/>
          </a:prstGeom>
          <a:noFill/>
          <a:ln>
            <a:noFill/>
          </a:ln>
        </p:spPr>
        <p:txBody>
          <a:bodyPr anchorCtr="0" anchor="t" bIns="37125" lIns="74275" spcFirstLastPara="1" rIns="74275" wrap="square" tIns="37125">
            <a:spAutoFit/>
          </a:bodyPr>
          <a:lstStyle/>
          <a:p>
            <a:pPr indent="0" lvl="0" marL="0" marR="0" rtl="0" algn="ctr">
              <a:lnSpc>
                <a:spcPct val="100000"/>
              </a:lnSpc>
              <a:spcBef>
                <a:spcPts val="0"/>
              </a:spcBef>
              <a:spcAft>
                <a:spcPts val="0"/>
              </a:spcAft>
              <a:buClr>
                <a:srgbClr val="000000"/>
              </a:buClr>
              <a:buSzPts val="4390"/>
              <a:buFont typeface="Arial"/>
              <a:buNone/>
            </a:pPr>
            <a:r>
              <a:rPr b="1" i="0" lang="en-US" sz="4390" u="none" cap="none" strike="noStrike">
                <a:solidFill>
                  <a:srgbClr val="FF3300"/>
                </a:solidFill>
                <a:latin typeface="Montserrat SemiBold"/>
                <a:ea typeface="Montserrat SemiBold"/>
                <a:cs typeface="Montserrat SemiBold"/>
                <a:sym typeface="Montserrat SemiBold"/>
              </a:rPr>
              <a:t>Marketing Execution</a:t>
            </a:r>
            <a:endParaRPr b="0" i="0" sz="1950" u="none" cap="none" strike="noStrike">
              <a:solidFill>
                <a:srgbClr val="000000"/>
              </a:solidFill>
              <a:latin typeface="Arial"/>
              <a:ea typeface="Arial"/>
              <a:cs typeface="Arial"/>
              <a:sym typeface="Arial"/>
            </a:endParaRPr>
          </a:p>
        </p:txBody>
      </p:sp>
      <p:sp>
        <p:nvSpPr>
          <p:cNvPr id="857" name="Google Shape;857;p57"/>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grpSp>
        <p:nvGrpSpPr>
          <p:cNvPr id="862" name="Google Shape;862;p58"/>
          <p:cNvGrpSpPr/>
          <p:nvPr/>
        </p:nvGrpSpPr>
        <p:grpSpPr>
          <a:xfrm>
            <a:off x="590866" y="782686"/>
            <a:ext cx="8313094" cy="619773"/>
            <a:chOff x="727220" y="171998"/>
            <a:chExt cx="10231500" cy="762797"/>
          </a:xfrm>
        </p:grpSpPr>
        <p:sp>
          <p:nvSpPr>
            <p:cNvPr id="863" name="Google Shape;863;p58"/>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SEM - Google Search Ads </a:t>
              </a:r>
              <a:endParaRPr b="0" i="0" sz="1140" u="none" cap="none" strike="noStrike">
                <a:solidFill>
                  <a:srgbClr val="000000"/>
                </a:solidFill>
                <a:latin typeface="Arial"/>
                <a:ea typeface="Arial"/>
                <a:cs typeface="Arial"/>
                <a:sym typeface="Arial"/>
              </a:endParaRPr>
            </a:p>
          </p:txBody>
        </p:sp>
        <p:cxnSp>
          <p:nvCxnSpPr>
            <p:cNvPr id="864" name="Google Shape;864;p5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865" name="Google Shape;865;p5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866" name="Google Shape;866;p58"/>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867" name="Google Shape;867;p58"/>
          <p:cNvPicPr preferRelativeResize="0"/>
          <p:nvPr/>
        </p:nvPicPr>
        <p:blipFill rotWithShape="1">
          <a:blip r:embed="rId3">
            <a:alphaModFix/>
          </a:blip>
          <a:srcRect b="0" l="0" r="0" t="0"/>
          <a:stretch/>
        </p:blipFill>
        <p:spPr>
          <a:xfrm>
            <a:off x="590865" y="1540333"/>
            <a:ext cx="7583307" cy="512611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grpSp>
        <p:nvGrpSpPr>
          <p:cNvPr id="872" name="Google Shape;872;p59"/>
          <p:cNvGrpSpPr/>
          <p:nvPr/>
        </p:nvGrpSpPr>
        <p:grpSpPr>
          <a:xfrm>
            <a:off x="590866" y="782686"/>
            <a:ext cx="8313094" cy="840960"/>
            <a:chOff x="727220" y="171998"/>
            <a:chExt cx="10231500" cy="1035028"/>
          </a:xfrm>
        </p:grpSpPr>
        <p:sp>
          <p:nvSpPr>
            <p:cNvPr id="873" name="Google Shape;873;p59"/>
            <p:cNvSpPr txBox="1"/>
            <p:nvPr/>
          </p:nvSpPr>
          <p:spPr>
            <a:xfrm>
              <a:off x="727220" y="252960"/>
              <a:ext cx="10231500" cy="954066"/>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SEM - Google Search Ads (Ad mockups)</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75"/>
                <a:buFont typeface="Arial"/>
                <a:buNone/>
              </a:pPr>
              <a:r>
                <a:t/>
              </a:r>
              <a:endParaRPr b="1" i="0" sz="2275" u="none" cap="none" strike="noStrike">
                <a:solidFill>
                  <a:srgbClr val="FF3300"/>
                </a:solidFill>
                <a:latin typeface="Montserrat SemiBold"/>
                <a:ea typeface="Montserrat SemiBold"/>
                <a:cs typeface="Montserrat SemiBold"/>
                <a:sym typeface="Montserrat SemiBold"/>
              </a:endParaRPr>
            </a:p>
          </p:txBody>
        </p:sp>
        <p:cxnSp>
          <p:nvCxnSpPr>
            <p:cNvPr id="874" name="Google Shape;874;p5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875" name="Google Shape;875;p5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876" name="Google Shape;876;p59"/>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877" name="Google Shape;877;p59"/>
          <p:cNvPicPr preferRelativeResize="0"/>
          <p:nvPr/>
        </p:nvPicPr>
        <p:blipFill rotWithShape="1">
          <a:blip r:embed="rId3">
            <a:alphaModFix/>
          </a:blip>
          <a:srcRect b="0" l="0" r="0" t="0"/>
          <a:stretch/>
        </p:blipFill>
        <p:spPr>
          <a:xfrm>
            <a:off x="5321843" y="1623646"/>
            <a:ext cx="4584157" cy="5056464"/>
          </a:xfrm>
          <a:prstGeom prst="rect">
            <a:avLst/>
          </a:prstGeom>
          <a:noFill/>
          <a:ln>
            <a:noFill/>
          </a:ln>
        </p:spPr>
      </p:pic>
      <p:sp>
        <p:nvSpPr>
          <p:cNvPr id="878" name="Google Shape;878;p59"/>
          <p:cNvSpPr/>
          <p:nvPr/>
        </p:nvSpPr>
        <p:spPr>
          <a:xfrm>
            <a:off x="409575" y="1525270"/>
            <a:ext cx="5137785" cy="1816735"/>
          </a:xfrm>
          <a:custGeom>
            <a:rect b="b" l="l" r="r" t="t"/>
            <a:pathLst>
              <a:path extrusionOk="0" h="120000" w="120000">
                <a:moveTo>
                  <a:pt x="0" y="0"/>
                </a:moveTo>
                <a:lnTo>
                  <a:pt x="120000" y="0"/>
                </a:lnTo>
                <a:lnTo>
                  <a:pt x="120000" y="120000"/>
                </a:lnTo>
                <a:lnTo>
                  <a:pt x="0" y="120000"/>
                </a:lnTo>
                <a:close/>
              </a:path>
              <a:path extrusionOk="0" fill="none" h="120000" w="120000">
                <a:moveTo>
                  <a:pt x="120385" y="59476"/>
                </a:moveTo>
                <a:lnTo>
                  <a:pt x="165709" y="127129"/>
                </a:lnTo>
              </a:path>
            </a:pathLst>
          </a:cu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79" name="Google Shape;879;p59"/>
          <p:cNvSpPr/>
          <p:nvPr/>
        </p:nvSpPr>
        <p:spPr>
          <a:xfrm>
            <a:off x="1393190" y="3417570"/>
            <a:ext cx="2861945" cy="3167380"/>
          </a:xfrm>
          <a:custGeom>
            <a:rect b="b" l="l" r="r" t="t"/>
            <a:pathLst>
              <a:path extrusionOk="0" h="120000" w="120000">
                <a:moveTo>
                  <a:pt x="0" y="0"/>
                </a:moveTo>
                <a:lnTo>
                  <a:pt x="120000" y="0"/>
                </a:lnTo>
                <a:lnTo>
                  <a:pt x="120000" y="120000"/>
                </a:lnTo>
                <a:lnTo>
                  <a:pt x="0" y="120000"/>
                </a:lnTo>
                <a:close/>
              </a:path>
              <a:path extrusionOk="0" fill="none" h="120000" w="120000">
                <a:moveTo>
                  <a:pt x="120385" y="59476"/>
                </a:moveTo>
                <a:lnTo>
                  <a:pt x="270725" y="51906"/>
                </a:lnTo>
              </a:path>
            </a:pathLst>
          </a:cu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880" name="Google Shape;880;p59"/>
          <p:cNvPicPr preferRelativeResize="0"/>
          <p:nvPr/>
        </p:nvPicPr>
        <p:blipFill rotWithShape="1">
          <a:blip r:embed="rId4">
            <a:alphaModFix/>
          </a:blip>
          <a:srcRect b="0" l="0" r="0" t="0"/>
          <a:stretch/>
        </p:blipFill>
        <p:spPr>
          <a:xfrm>
            <a:off x="490532" y="1623646"/>
            <a:ext cx="5056828" cy="1629752"/>
          </a:xfrm>
          <a:prstGeom prst="rect">
            <a:avLst/>
          </a:prstGeom>
          <a:noFill/>
          <a:ln>
            <a:noFill/>
          </a:ln>
        </p:spPr>
      </p:pic>
      <p:pic>
        <p:nvPicPr>
          <p:cNvPr descr="Screenshot_18" id="881" name="Google Shape;881;p59"/>
          <p:cNvPicPr preferRelativeResize="0"/>
          <p:nvPr/>
        </p:nvPicPr>
        <p:blipFill rotWithShape="1">
          <a:blip r:embed="rId5">
            <a:alphaModFix/>
          </a:blip>
          <a:srcRect b="0" l="7990" r="82199" t="35850"/>
          <a:stretch/>
        </p:blipFill>
        <p:spPr>
          <a:xfrm>
            <a:off x="551723" y="2234858"/>
            <a:ext cx="411480" cy="1018540"/>
          </a:xfrm>
          <a:prstGeom prst="rect">
            <a:avLst/>
          </a:prstGeom>
          <a:noFill/>
          <a:ln>
            <a:noFill/>
          </a:ln>
        </p:spPr>
      </p:pic>
      <p:pic>
        <p:nvPicPr>
          <p:cNvPr id="882" name="Google Shape;882;p59"/>
          <p:cNvPicPr preferRelativeResize="0"/>
          <p:nvPr/>
        </p:nvPicPr>
        <p:blipFill rotWithShape="1">
          <a:blip r:embed="rId6">
            <a:alphaModFix/>
          </a:blip>
          <a:srcRect b="0" l="0" r="0" t="0"/>
          <a:stretch/>
        </p:blipFill>
        <p:spPr>
          <a:xfrm>
            <a:off x="1443464" y="3464816"/>
            <a:ext cx="2811671" cy="31051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p6"/>
          <p:cNvGrpSpPr/>
          <p:nvPr/>
        </p:nvGrpSpPr>
        <p:grpSpPr>
          <a:xfrm>
            <a:off x="673994" y="832562"/>
            <a:ext cx="6541453" cy="619773"/>
            <a:chOff x="727220" y="171998"/>
            <a:chExt cx="10231500" cy="762797"/>
          </a:xfrm>
        </p:grpSpPr>
        <p:sp>
          <p:nvSpPr>
            <p:cNvPr id="199" name="Google Shape;199;p6"/>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Problem Statement</a:t>
              </a:r>
              <a:endParaRPr b="0" i="0" sz="1140" u="none" cap="none" strike="noStrike">
                <a:solidFill>
                  <a:srgbClr val="000000"/>
                </a:solidFill>
                <a:latin typeface="Arial"/>
                <a:ea typeface="Arial"/>
                <a:cs typeface="Arial"/>
                <a:sym typeface="Arial"/>
              </a:endParaRPr>
            </a:p>
          </p:txBody>
        </p:sp>
        <p:cxnSp>
          <p:nvCxnSpPr>
            <p:cNvPr id="200" name="Google Shape;200;p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01" name="Google Shape;201;p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02" name="Google Shape;202;p6"/>
          <p:cNvSpPr txBox="1"/>
          <p:nvPr/>
        </p:nvSpPr>
        <p:spPr>
          <a:xfrm>
            <a:off x="237442" y="2063085"/>
            <a:ext cx="7692900" cy="1444886"/>
          </a:xfrm>
          <a:prstGeom prst="rect">
            <a:avLst/>
          </a:prstGeom>
          <a:noFill/>
          <a:ln>
            <a:noFill/>
          </a:ln>
        </p:spPr>
        <p:txBody>
          <a:bodyPr anchorCtr="0" anchor="t" bIns="37125" lIns="74275" spcFirstLastPara="1" rIns="74275" wrap="square" tIns="37125">
            <a:noAutofit/>
          </a:bodyPr>
          <a:lstStyle/>
          <a:p>
            <a:pPr indent="0" lvl="0" marL="371475" marR="0" rtl="0" algn="l">
              <a:lnSpc>
                <a:spcPct val="90000"/>
              </a:lnSpc>
              <a:spcBef>
                <a:spcPts val="0"/>
              </a:spcBef>
              <a:spcAft>
                <a:spcPts val="0"/>
              </a:spcAft>
              <a:buClr>
                <a:srgbClr val="000000"/>
              </a:buClr>
              <a:buSzPts val="2000"/>
              <a:buFont typeface="Arial"/>
              <a:buNone/>
            </a:pPr>
            <a:r>
              <a:rPr b="0" i="0" lang="en-US" sz="2000" u="none" cap="none" strike="noStrike">
                <a:solidFill>
                  <a:srgbClr val="0070C0"/>
                </a:solidFill>
                <a:latin typeface="Arial"/>
                <a:ea typeface="Arial"/>
                <a:cs typeface="Arial"/>
                <a:sym typeface="Arial"/>
              </a:rPr>
              <a:t>Business has declined since COVID-19 due to increased WFH practices. The goal is to increase orders, particularly deliveries and catering, and introduce special offers to attract customers.</a:t>
            </a:r>
            <a:endParaRPr b="0" i="0" sz="1950" u="none" cap="none" strike="noStrike">
              <a:solidFill>
                <a:srgbClr val="0070C0"/>
              </a:solidFill>
              <a:latin typeface="Montserrat Medium"/>
              <a:ea typeface="Montserrat Medium"/>
              <a:cs typeface="Montserrat Medium"/>
              <a:sym typeface="Montserrat Medium"/>
            </a:endParaRPr>
          </a:p>
        </p:txBody>
      </p:sp>
      <p:sp>
        <p:nvSpPr>
          <p:cNvPr id="203" name="Google Shape;203;p6"/>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grpSp>
        <p:nvGrpSpPr>
          <p:cNvPr id="887" name="Google Shape;887;p60"/>
          <p:cNvGrpSpPr/>
          <p:nvPr/>
        </p:nvGrpSpPr>
        <p:grpSpPr>
          <a:xfrm>
            <a:off x="590550" y="294005"/>
            <a:ext cx="6941185" cy="619760"/>
            <a:chOff x="727220" y="171998"/>
            <a:chExt cx="10231500" cy="762797"/>
          </a:xfrm>
        </p:grpSpPr>
        <p:sp>
          <p:nvSpPr>
            <p:cNvPr id="888" name="Google Shape;888;p60"/>
            <p:cNvSpPr txBox="1"/>
            <p:nvPr/>
          </p:nvSpPr>
          <p:spPr>
            <a:xfrm>
              <a:off x="727220" y="252960"/>
              <a:ext cx="10231500" cy="52207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SEM - Google Search Ads (Target Audience)</a:t>
              </a:r>
              <a:endParaRPr b="0" i="0" sz="1140" u="none" cap="none" strike="noStrike">
                <a:solidFill>
                  <a:srgbClr val="000000"/>
                </a:solidFill>
                <a:latin typeface="Arial"/>
                <a:ea typeface="Arial"/>
                <a:cs typeface="Arial"/>
                <a:sym typeface="Arial"/>
              </a:endParaRPr>
            </a:p>
          </p:txBody>
        </p:sp>
        <p:cxnSp>
          <p:nvCxnSpPr>
            <p:cNvPr id="889" name="Google Shape;889;p6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890" name="Google Shape;890;p6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891" name="Google Shape;891;p60"/>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Screenshot_52" id="892" name="Google Shape;892;p60"/>
          <p:cNvPicPr preferRelativeResize="0"/>
          <p:nvPr/>
        </p:nvPicPr>
        <p:blipFill rotWithShape="1">
          <a:blip r:embed="rId3">
            <a:alphaModFix/>
          </a:blip>
          <a:srcRect b="0" l="0" r="0" t="0"/>
          <a:stretch/>
        </p:blipFill>
        <p:spPr>
          <a:xfrm>
            <a:off x="590550" y="1533525"/>
            <a:ext cx="8997315" cy="4625340"/>
          </a:xfrm>
          <a:prstGeom prst="rect">
            <a:avLst/>
          </a:prstGeom>
          <a:noFill/>
          <a:ln>
            <a:noFill/>
          </a:ln>
        </p:spPr>
      </p:pic>
      <p:sp>
        <p:nvSpPr>
          <p:cNvPr id="893" name="Google Shape;893;p60"/>
          <p:cNvSpPr/>
          <p:nvPr/>
        </p:nvSpPr>
        <p:spPr>
          <a:xfrm>
            <a:off x="5456555" y="2559685"/>
            <a:ext cx="3315335" cy="481965"/>
          </a:xfrm>
          <a:prstGeom prst="flowChartTerminator">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894" name="Google Shape;894;p60"/>
          <p:cNvPicPr preferRelativeResize="0"/>
          <p:nvPr/>
        </p:nvPicPr>
        <p:blipFill rotWithShape="1">
          <a:blip r:embed="rId4">
            <a:alphaModFix/>
          </a:blip>
          <a:srcRect b="0" l="0" r="0" t="0"/>
          <a:stretch/>
        </p:blipFill>
        <p:spPr>
          <a:xfrm>
            <a:off x="8614437" y="2504761"/>
            <a:ext cx="754997" cy="75499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grpSp>
        <p:nvGrpSpPr>
          <p:cNvPr id="899" name="Google Shape;899;p61"/>
          <p:cNvGrpSpPr/>
          <p:nvPr/>
        </p:nvGrpSpPr>
        <p:grpSpPr>
          <a:xfrm>
            <a:off x="590550" y="294005"/>
            <a:ext cx="6941185" cy="619760"/>
            <a:chOff x="727220" y="171998"/>
            <a:chExt cx="10231500" cy="762797"/>
          </a:xfrm>
        </p:grpSpPr>
        <p:sp>
          <p:nvSpPr>
            <p:cNvPr id="900" name="Google Shape;900;p61"/>
            <p:cNvSpPr txBox="1"/>
            <p:nvPr/>
          </p:nvSpPr>
          <p:spPr>
            <a:xfrm>
              <a:off x="727220" y="252960"/>
              <a:ext cx="10231500" cy="52207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SEM - Google Search Ads (Target Audience)</a:t>
              </a:r>
              <a:endParaRPr b="0" i="0" sz="1140" u="none" cap="none" strike="noStrike">
                <a:solidFill>
                  <a:srgbClr val="000000"/>
                </a:solidFill>
                <a:latin typeface="Arial"/>
                <a:ea typeface="Arial"/>
                <a:cs typeface="Arial"/>
                <a:sym typeface="Arial"/>
              </a:endParaRPr>
            </a:p>
          </p:txBody>
        </p:sp>
        <p:cxnSp>
          <p:nvCxnSpPr>
            <p:cNvPr id="901" name="Google Shape;901;p6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902" name="Google Shape;902;p6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903" name="Google Shape;903;p61"/>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Screenshot_53" id="904" name="Google Shape;904;p61"/>
          <p:cNvPicPr preferRelativeResize="0"/>
          <p:nvPr/>
        </p:nvPicPr>
        <p:blipFill rotWithShape="1">
          <a:blip r:embed="rId3">
            <a:alphaModFix/>
          </a:blip>
          <a:srcRect b="0" l="0" r="0" t="0"/>
          <a:stretch/>
        </p:blipFill>
        <p:spPr>
          <a:xfrm>
            <a:off x="590550" y="1701800"/>
            <a:ext cx="9135110" cy="4215765"/>
          </a:xfrm>
          <a:prstGeom prst="rect">
            <a:avLst/>
          </a:prstGeom>
          <a:noFill/>
          <a:ln>
            <a:noFill/>
          </a:ln>
        </p:spPr>
      </p:pic>
      <p:sp>
        <p:nvSpPr>
          <p:cNvPr id="905" name="Google Shape;905;p61"/>
          <p:cNvSpPr/>
          <p:nvPr/>
        </p:nvSpPr>
        <p:spPr>
          <a:xfrm>
            <a:off x="2141220" y="3954145"/>
            <a:ext cx="3315335" cy="481965"/>
          </a:xfrm>
          <a:prstGeom prst="flowChartTerminator">
            <a:avLst/>
          </a:pr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906" name="Google Shape;906;p61"/>
          <p:cNvPicPr preferRelativeResize="0"/>
          <p:nvPr/>
        </p:nvPicPr>
        <p:blipFill rotWithShape="1">
          <a:blip r:embed="rId4">
            <a:alphaModFix/>
          </a:blip>
          <a:srcRect b="0" l="0" r="0" t="0"/>
          <a:stretch/>
        </p:blipFill>
        <p:spPr>
          <a:xfrm>
            <a:off x="5393227" y="3954145"/>
            <a:ext cx="754997" cy="75499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grpSp>
        <p:nvGrpSpPr>
          <p:cNvPr id="911" name="Google Shape;911;p62"/>
          <p:cNvGrpSpPr/>
          <p:nvPr/>
        </p:nvGrpSpPr>
        <p:grpSpPr>
          <a:xfrm>
            <a:off x="590550" y="362585"/>
            <a:ext cx="7441565" cy="840486"/>
            <a:chOff x="727220" y="171998"/>
            <a:chExt cx="10231500" cy="1034376"/>
          </a:xfrm>
        </p:grpSpPr>
        <p:sp>
          <p:nvSpPr>
            <p:cNvPr id="912" name="Google Shape;912;p62"/>
            <p:cNvSpPr txBox="1"/>
            <p:nvPr/>
          </p:nvSpPr>
          <p:spPr>
            <a:xfrm>
              <a:off x="727220" y="252960"/>
              <a:ext cx="10231500" cy="953414"/>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SEM - Google Search Ads (Target Audience)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75"/>
                <a:buFont typeface="Arial"/>
                <a:buNone/>
              </a:pPr>
              <a:r>
                <a:t/>
              </a:r>
              <a:endParaRPr b="1" i="0" sz="2275" u="none" cap="none" strike="noStrike">
                <a:solidFill>
                  <a:srgbClr val="FF3300"/>
                </a:solidFill>
                <a:latin typeface="Montserrat SemiBold"/>
                <a:ea typeface="Montserrat SemiBold"/>
                <a:cs typeface="Montserrat SemiBold"/>
                <a:sym typeface="Montserrat SemiBold"/>
              </a:endParaRPr>
            </a:p>
          </p:txBody>
        </p:sp>
        <p:cxnSp>
          <p:nvCxnSpPr>
            <p:cNvPr id="913" name="Google Shape;913;p6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914" name="Google Shape;914;p6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915" name="Google Shape;915;p62"/>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Screenshot_24" id="916" name="Google Shape;916;p62"/>
          <p:cNvPicPr preferRelativeResize="0"/>
          <p:nvPr/>
        </p:nvPicPr>
        <p:blipFill rotWithShape="1">
          <a:blip r:embed="rId3">
            <a:alphaModFix/>
          </a:blip>
          <a:srcRect b="0" l="0" r="0" t="0"/>
          <a:stretch/>
        </p:blipFill>
        <p:spPr>
          <a:xfrm>
            <a:off x="1348740" y="1096010"/>
            <a:ext cx="5271770" cy="544258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grpSp>
        <p:nvGrpSpPr>
          <p:cNvPr id="921" name="Google Shape;921;p63"/>
          <p:cNvGrpSpPr/>
          <p:nvPr/>
        </p:nvGrpSpPr>
        <p:grpSpPr>
          <a:xfrm>
            <a:off x="590866" y="342631"/>
            <a:ext cx="8313094" cy="840960"/>
            <a:chOff x="727220" y="171998"/>
            <a:chExt cx="10231500" cy="1035028"/>
          </a:xfrm>
        </p:grpSpPr>
        <p:sp>
          <p:nvSpPr>
            <p:cNvPr id="922" name="Google Shape;922;p63"/>
            <p:cNvSpPr txBox="1"/>
            <p:nvPr/>
          </p:nvSpPr>
          <p:spPr>
            <a:xfrm>
              <a:off x="727220" y="252960"/>
              <a:ext cx="10231500" cy="954066"/>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SEM - Google Search Ads (Target Audience)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75"/>
                <a:buFont typeface="Arial"/>
                <a:buNone/>
              </a:pPr>
              <a:r>
                <a:t/>
              </a:r>
              <a:endParaRPr b="1" i="0" sz="2275" u="none" cap="none" strike="noStrike">
                <a:solidFill>
                  <a:srgbClr val="FF3300"/>
                </a:solidFill>
                <a:latin typeface="Montserrat SemiBold"/>
                <a:ea typeface="Montserrat SemiBold"/>
                <a:cs typeface="Montserrat SemiBold"/>
                <a:sym typeface="Montserrat SemiBold"/>
              </a:endParaRPr>
            </a:p>
          </p:txBody>
        </p:sp>
        <p:cxnSp>
          <p:nvCxnSpPr>
            <p:cNvPr id="923" name="Google Shape;923;p6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924" name="Google Shape;924;p6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925" name="Google Shape;925;p63"/>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Screenshot_25" id="926" name="Google Shape;926;p63"/>
          <p:cNvPicPr preferRelativeResize="0"/>
          <p:nvPr/>
        </p:nvPicPr>
        <p:blipFill rotWithShape="1">
          <a:blip r:embed="rId3">
            <a:alphaModFix/>
          </a:blip>
          <a:srcRect b="0" l="0" r="0" t="0"/>
          <a:stretch/>
        </p:blipFill>
        <p:spPr>
          <a:xfrm>
            <a:off x="590550" y="1070610"/>
            <a:ext cx="3267075" cy="5539105"/>
          </a:xfrm>
          <a:prstGeom prst="rect">
            <a:avLst/>
          </a:prstGeom>
          <a:noFill/>
          <a:ln>
            <a:noFill/>
          </a:ln>
        </p:spPr>
      </p:pic>
      <p:pic>
        <p:nvPicPr>
          <p:cNvPr descr="Screenshot_26" id="927" name="Google Shape;927;p63"/>
          <p:cNvPicPr preferRelativeResize="0"/>
          <p:nvPr/>
        </p:nvPicPr>
        <p:blipFill rotWithShape="1">
          <a:blip r:embed="rId4">
            <a:alphaModFix/>
          </a:blip>
          <a:srcRect b="0" l="0" r="0" t="0"/>
          <a:stretch/>
        </p:blipFill>
        <p:spPr>
          <a:xfrm>
            <a:off x="4029075" y="1080135"/>
            <a:ext cx="5568315" cy="5452745"/>
          </a:xfrm>
          <a:prstGeom prst="rect">
            <a:avLst/>
          </a:prstGeom>
          <a:noFill/>
          <a:ln>
            <a:noFill/>
          </a:ln>
        </p:spPr>
      </p:pic>
      <p:sp>
        <p:nvSpPr>
          <p:cNvPr id="928" name="Google Shape;928;p63"/>
          <p:cNvSpPr/>
          <p:nvPr/>
        </p:nvSpPr>
        <p:spPr>
          <a:xfrm>
            <a:off x="4001135" y="1066800"/>
            <a:ext cx="5642610" cy="5486400"/>
          </a:xfrm>
          <a:custGeom>
            <a:rect b="b" l="l" r="r" t="t"/>
            <a:pathLst>
              <a:path extrusionOk="0" h="120000" w="120000">
                <a:moveTo>
                  <a:pt x="0" y="0"/>
                </a:moveTo>
                <a:lnTo>
                  <a:pt x="120000" y="0"/>
                </a:lnTo>
                <a:lnTo>
                  <a:pt x="120000" y="120000"/>
                </a:lnTo>
                <a:lnTo>
                  <a:pt x="0" y="120000"/>
                </a:lnTo>
                <a:close/>
              </a:path>
              <a:path extrusionOk="0" fill="none" h="120000" w="120000">
                <a:moveTo>
                  <a:pt x="-350" y="59804"/>
                </a:moveTo>
                <a:lnTo>
                  <a:pt x="-22146" y="40304"/>
                </a:lnTo>
              </a:path>
            </a:pathLst>
          </a:custGeom>
          <a:noFill/>
          <a:ln cap="rnd"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grpSp>
        <p:nvGrpSpPr>
          <p:cNvPr id="933" name="Google Shape;933;p64"/>
          <p:cNvGrpSpPr/>
          <p:nvPr/>
        </p:nvGrpSpPr>
        <p:grpSpPr>
          <a:xfrm>
            <a:off x="590866" y="342631"/>
            <a:ext cx="8313094" cy="840960"/>
            <a:chOff x="727220" y="171998"/>
            <a:chExt cx="10231500" cy="1035028"/>
          </a:xfrm>
        </p:grpSpPr>
        <p:sp>
          <p:nvSpPr>
            <p:cNvPr id="934" name="Google Shape;934;p64"/>
            <p:cNvSpPr txBox="1"/>
            <p:nvPr/>
          </p:nvSpPr>
          <p:spPr>
            <a:xfrm>
              <a:off x="727220" y="252960"/>
              <a:ext cx="10231500" cy="954066"/>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SEM - Google Search Ads (Target Audience)</a:t>
              </a:r>
              <a:endParaRPr b="0" i="0" sz="114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75"/>
                <a:buFont typeface="Arial"/>
                <a:buNone/>
              </a:pPr>
              <a:r>
                <a:t/>
              </a:r>
              <a:endParaRPr b="1" i="0" sz="2275" u="none" cap="none" strike="noStrike">
                <a:solidFill>
                  <a:srgbClr val="FF3300"/>
                </a:solidFill>
                <a:latin typeface="Montserrat SemiBold"/>
                <a:ea typeface="Montserrat SemiBold"/>
                <a:cs typeface="Montserrat SemiBold"/>
                <a:sym typeface="Montserrat SemiBold"/>
              </a:endParaRPr>
            </a:p>
          </p:txBody>
        </p:sp>
        <p:cxnSp>
          <p:nvCxnSpPr>
            <p:cNvPr id="935" name="Google Shape;935;p6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936" name="Google Shape;936;p6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937" name="Google Shape;937;p64"/>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Screenshot_28" id="938" name="Google Shape;938;p64"/>
          <p:cNvPicPr preferRelativeResize="0"/>
          <p:nvPr/>
        </p:nvPicPr>
        <p:blipFill rotWithShape="1">
          <a:blip r:embed="rId3">
            <a:alphaModFix/>
          </a:blip>
          <a:srcRect b="0" l="0" r="0" t="0"/>
          <a:stretch/>
        </p:blipFill>
        <p:spPr>
          <a:xfrm>
            <a:off x="591820" y="1571625"/>
            <a:ext cx="8809355" cy="412813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grpSp>
        <p:nvGrpSpPr>
          <p:cNvPr id="943" name="Google Shape;943;p65"/>
          <p:cNvGrpSpPr/>
          <p:nvPr/>
        </p:nvGrpSpPr>
        <p:grpSpPr>
          <a:xfrm>
            <a:off x="557413" y="550684"/>
            <a:ext cx="9086756" cy="840961"/>
            <a:chOff x="727220" y="171998"/>
            <a:chExt cx="10231500" cy="1035028"/>
          </a:xfrm>
        </p:grpSpPr>
        <p:sp>
          <p:nvSpPr>
            <p:cNvPr id="944" name="Google Shape;944;p65"/>
            <p:cNvSpPr txBox="1"/>
            <p:nvPr/>
          </p:nvSpPr>
          <p:spPr>
            <a:xfrm>
              <a:off x="727220" y="252960"/>
              <a:ext cx="10231500" cy="954066"/>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Search Engine Marketing (Google Display Network Ads)</a:t>
              </a:r>
              <a:endParaRPr b="0" i="0" sz="1140" u="none" cap="none" strike="noStrike">
                <a:solidFill>
                  <a:srgbClr val="000000"/>
                </a:solidFill>
                <a:latin typeface="Arial"/>
                <a:ea typeface="Arial"/>
                <a:cs typeface="Arial"/>
                <a:sym typeface="Arial"/>
              </a:endParaRPr>
            </a:p>
          </p:txBody>
        </p:sp>
        <p:cxnSp>
          <p:nvCxnSpPr>
            <p:cNvPr id="945" name="Google Shape;945;p65"/>
            <p:cNvCxnSpPr/>
            <p:nvPr/>
          </p:nvCxnSpPr>
          <p:spPr>
            <a:xfrm>
              <a:off x="727220" y="965103"/>
              <a:ext cx="9333299" cy="0"/>
            </a:xfrm>
            <a:prstGeom prst="straightConnector1">
              <a:avLst/>
            </a:prstGeom>
            <a:noFill/>
            <a:ln cap="flat" cmpd="sng" w="12700">
              <a:solidFill>
                <a:srgbClr val="FF3300"/>
              </a:solidFill>
              <a:prstDash val="solid"/>
              <a:round/>
              <a:headEnd len="sm" w="sm" type="none"/>
              <a:tailEnd len="sm" w="sm" type="none"/>
            </a:ln>
          </p:spPr>
        </p:cxnSp>
        <p:cxnSp>
          <p:nvCxnSpPr>
            <p:cNvPr id="946" name="Google Shape;946;p6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947" name="Google Shape;947;p65"/>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948" name="Google Shape;948;p65"/>
          <p:cNvPicPr preferRelativeResize="0"/>
          <p:nvPr/>
        </p:nvPicPr>
        <p:blipFill rotWithShape="1">
          <a:blip r:embed="rId3">
            <a:alphaModFix/>
          </a:blip>
          <a:srcRect b="0" l="0" r="0" t="0"/>
          <a:stretch/>
        </p:blipFill>
        <p:spPr>
          <a:xfrm>
            <a:off x="290000" y="1711356"/>
            <a:ext cx="9376756" cy="43354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grpSp>
        <p:nvGrpSpPr>
          <p:cNvPr id="953" name="Google Shape;953;p66"/>
          <p:cNvGrpSpPr/>
          <p:nvPr/>
        </p:nvGrpSpPr>
        <p:grpSpPr>
          <a:xfrm>
            <a:off x="590866" y="782686"/>
            <a:ext cx="8313094" cy="619773"/>
            <a:chOff x="727220" y="171998"/>
            <a:chExt cx="10231500" cy="762797"/>
          </a:xfrm>
        </p:grpSpPr>
        <p:sp>
          <p:nvSpPr>
            <p:cNvPr id="954" name="Google Shape;954;p66"/>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Social Media Marketing (Ad) Instagram</a:t>
              </a:r>
              <a:endParaRPr b="0" i="0" sz="1140" u="none" cap="none" strike="noStrike">
                <a:solidFill>
                  <a:srgbClr val="000000"/>
                </a:solidFill>
                <a:latin typeface="Arial"/>
                <a:ea typeface="Arial"/>
                <a:cs typeface="Arial"/>
                <a:sym typeface="Arial"/>
              </a:endParaRPr>
            </a:p>
          </p:txBody>
        </p:sp>
        <p:cxnSp>
          <p:nvCxnSpPr>
            <p:cNvPr id="955" name="Google Shape;955;p6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956" name="Google Shape;956;p6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957" name="Google Shape;957;p66"/>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958" name="Google Shape;958;p66"/>
          <p:cNvPicPr preferRelativeResize="0"/>
          <p:nvPr/>
        </p:nvPicPr>
        <p:blipFill rotWithShape="1">
          <a:blip r:embed="rId3">
            <a:alphaModFix/>
          </a:blip>
          <a:srcRect b="0" l="0" r="0" t="0"/>
          <a:stretch/>
        </p:blipFill>
        <p:spPr>
          <a:xfrm>
            <a:off x="431771" y="1836517"/>
            <a:ext cx="4978679" cy="4423989"/>
          </a:xfrm>
          <a:prstGeom prst="rect">
            <a:avLst/>
          </a:prstGeom>
          <a:noFill/>
          <a:ln>
            <a:noFill/>
          </a:ln>
        </p:spPr>
      </p:pic>
      <p:sp>
        <p:nvSpPr>
          <p:cNvPr id="959" name="Google Shape;959;p66"/>
          <p:cNvSpPr txBox="1"/>
          <p:nvPr/>
        </p:nvSpPr>
        <p:spPr>
          <a:xfrm>
            <a:off x="1683834" y="1836517"/>
            <a:ext cx="8899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Desktop</a:t>
            </a:r>
            <a:endParaRPr b="0" i="0" sz="1400" u="none" cap="none" strike="noStrike">
              <a:solidFill>
                <a:srgbClr val="000000"/>
              </a:solidFill>
              <a:latin typeface="Arial"/>
              <a:ea typeface="Arial"/>
              <a:cs typeface="Arial"/>
              <a:sym typeface="Arial"/>
            </a:endParaRPr>
          </a:p>
        </p:txBody>
      </p:sp>
      <p:pic>
        <p:nvPicPr>
          <p:cNvPr id="960" name="Google Shape;960;p66"/>
          <p:cNvPicPr preferRelativeResize="0"/>
          <p:nvPr/>
        </p:nvPicPr>
        <p:blipFill rotWithShape="1">
          <a:blip r:embed="rId4">
            <a:alphaModFix/>
          </a:blip>
          <a:srcRect b="0" l="0" r="0" t="0"/>
          <a:stretch/>
        </p:blipFill>
        <p:spPr>
          <a:xfrm>
            <a:off x="5748174" y="1836517"/>
            <a:ext cx="3592816" cy="4423989"/>
          </a:xfrm>
          <a:prstGeom prst="rect">
            <a:avLst/>
          </a:prstGeom>
          <a:noFill/>
          <a:ln>
            <a:noFill/>
          </a:ln>
        </p:spPr>
      </p:pic>
      <p:sp>
        <p:nvSpPr>
          <p:cNvPr id="961" name="Google Shape;961;p66"/>
          <p:cNvSpPr txBox="1"/>
          <p:nvPr/>
        </p:nvSpPr>
        <p:spPr>
          <a:xfrm>
            <a:off x="5834671" y="1843834"/>
            <a:ext cx="13468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Mobile Phone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grpSp>
        <p:nvGrpSpPr>
          <p:cNvPr id="966" name="Google Shape;966;p67"/>
          <p:cNvGrpSpPr/>
          <p:nvPr/>
        </p:nvGrpSpPr>
        <p:grpSpPr>
          <a:xfrm>
            <a:off x="590866" y="782686"/>
            <a:ext cx="8313094" cy="619773"/>
            <a:chOff x="727220" y="171998"/>
            <a:chExt cx="10231500" cy="762797"/>
          </a:xfrm>
        </p:grpSpPr>
        <p:sp>
          <p:nvSpPr>
            <p:cNvPr id="967" name="Google Shape;967;p67"/>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Social Media Posts (Ads) Face book</a:t>
              </a:r>
              <a:endParaRPr b="0" i="0" sz="1140" u="none" cap="none" strike="noStrike">
                <a:solidFill>
                  <a:srgbClr val="000000"/>
                </a:solidFill>
                <a:latin typeface="Arial"/>
                <a:ea typeface="Arial"/>
                <a:cs typeface="Arial"/>
                <a:sym typeface="Arial"/>
              </a:endParaRPr>
            </a:p>
          </p:txBody>
        </p:sp>
        <p:cxnSp>
          <p:nvCxnSpPr>
            <p:cNvPr id="968" name="Google Shape;968;p6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969" name="Google Shape;969;p6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970" name="Google Shape;970;p67"/>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971" name="Google Shape;971;p67"/>
          <p:cNvSpPr txBox="1"/>
          <p:nvPr/>
        </p:nvSpPr>
        <p:spPr>
          <a:xfrm>
            <a:off x="2386360" y="1377479"/>
            <a:ext cx="8899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Desktop</a:t>
            </a:r>
            <a:endParaRPr b="0" i="0" sz="1400" u="none" cap="none" strike="noStrike">
              <a:solidFill>
                <a:srgbClr val="000000"/>
              </a:solidFill>
              <a:latin typeface="Arial"/>
              <a:ea typeface="Arial"/>
              <a:cs typeface="Arial"/>
              <a:sym typeface="Arial"/>
            </a:endParaRPr>
          </a:p>
        </p:txBody>
      </p:sp>
      <p:sp>
        <p:nvSpPr>
          <p:cNvPr id="972" name="Google Shape;972;p67"/>
          <p:cNvSpPr txBox="1"/>
          <p:nvPr/>
        </p:nvSpPr>
        <p:spPr>
          <a:xfrm>
            <a:off x="5956233" y="1441933"/>
            <a:ext cx="13468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Mobile Phone</a:t>
            </a:r>
            <a:endParaRPr b="0" i="0" sz="1400" u="none" cap="none" strike="noStrike">
              <a:solidFill>
                <a:srgbClr val="000000"/>
              </a:solidFill>
              <a:latin typeface="Arial"/>
              <a:ea typeface="Arial"/>
              <a:cs typeface="Arial"/>
              <a:sym typeface="Arial"/>
            </a:endParaRPr>
          </a:p>
        </p:txBody>
      </p:sp>
      <p:pic>
        <p:nvPicPr>
          <p:cNvPr id="973" name="Google Shape;973;p67"/>
          <p:cNvPicPr preferRelativeResize="0"/>
          <p:nvPr/>
        </p:nvPicPr>
        <p:blipFill rotWithShape="1">
          <a:blip r:embed="rId3">
            <a:alphaModFix/>
          </a:blip>
          <a:srcRect b="0" l="0" r="0" t="0"/>
          <a:stretch/>
        </p:blipFill>
        <p:spPr>
          <a:xfrm>
            <a:off x="704335" y="1709196"/>
            <a:ext cx="4248665" cy="5077276"/>
          </a:xfrm>
          <a:prstGeom prst="rect">
            <a:avLst/>
          </a:prstGeom>
          <a:noFill/>
          <a:ln>
            <a:noFill/>
          </a:ln>
        </p:spPr>
      </p:pic>
      <p:pic>
        <p:nvPicPr>
          <p:cNvPr id="974" name="Google Shape;974;p67"/>
          <p:cNvPicPr preferRelativeResize="0"/>
          <p:nvPr/>
        </p:nvPicPr>
        <p:blipFill rotWithShape="1">
          <a:blip r:embed="rId4">
            <a:alphaModFix/>
          </a:blip>
          <a:srcRect b="0" l="0" r="0" t="0"/>
          <a:stretch/>
        </p:blipFill>
        <p:spPr>
          <a:xfrm>
            <a:off x="5136698" y="1685256"/>
            <a:ext cx="2891768" cy="513351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grpSp>
        <p:nvGrpSpPr>
          <p:cNvPr id="979" name="Google Shape;979;p68"/>
          <p:cNvGrpSpPr/>
          <p:nvPr/>
        </p:nvGrpSpPr>
        <p:grpSpPr>
          <a:xfrm>
            <a:off x="590550" y="363220"/>
            <a:ext cx="7225665" cy="619760"/>
            <a:chOff x="727220" y="171998"/>
            <a:chExt cx="10231500" cy="762797"/>
          </a:xfrm>
        </p:grpSpPr>
        <p:sp>
          <p:nvSpPr>
            <p:cNvPr id="980" name="Google Shape;980;p68"/>
            <p:cNvSpPr txBox="1"/>
            <p:nvPr/>
          </p:nvSpPr>
          <p:spPr>
            <a:xfrm>
              <a:off x="727220" y="252960"/>
              <a:ext cx="10231500" cy="52207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Landing Page Desktop</a:t>
              </a:r>
              <a:endParaRPr b="0" i="0" sz="1400" u="none" cap="none" strike="noStrike">
                <a:solidFill>
                  <a:srgbClr val="000000"/>
                </a:solidFill>
                <a:latin typeface="Arial"/>
                <a:ea typeface="Arial"/>
                <a:cs typeface="Arial"/>
                <a:sym typeface="Arial"/>
              </a:endParaRPr>
            </a:p>
          </p:txBody>
        </p:sp>
        <p:cxnSp>
          <p:nvCxnSpPr>
            <p:cNvPr id="981" name="Google Shape;981;p6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982" name="Google Shape;982;p6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983" name="Google Shape;983;p68"/>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984" name="Google Shape;984;p68"/>
          <p:cNvSpPr/>
          <p:nvPr/>
        </p:nvSpPr>
        <p:spPr>
          <a:xfrm>
            <a:off x="590550" y="1294765"/>
            <a:ext cx="7225665"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Arial"/>
                <a:ea typeface="Arial"/>
                <a:cs typeface="Arial"/>
                <a:sym typeface="Arial"/>
              </a:rPr>
              <a:t>When it comes to the best landing page for Thai food delivery, several options stand out. </a:t>
            </a:r>
            <a:r>
              <a:rPr b="1" i="0" lang="en-US" sz="1400" u="none" cap="none" strike="noStrike">
                <a:solidFill>
                  <a:srgbClr val="0070C0"/>
                </a:solidFill>
                <a:latin typeface="Arial"/>
                <a:ea typeface="Arial"/>
                <a:cs typeface="Arial"/>
                <a:sym typeface="Arial"/>
              </a:rPr>
              <a:t>GrabFood</a:t>
            </a:r>
            <a:r>
              <a:rPr b="0" i="0" lang="en-US" sz="1400" u="none" cap="none" strike="noStrike">
                <a:solidFill>
                  <a:srgbClr val="0070C0"/>
                </a:solidFill>
                <a:latin typeface="Arial"/>
                <a:ea typeface="Arial"/>
                <a:cs typeface="Arial"/>
                <a:sym typeface="Arial"/>
              </a:rPr>
              <a:t>, a popular food delivery platform in Southeast Asia, boasts an impressive landing page that showcases a wide variety of Thai cuisine options. Another top contender is </a:t>
            </a:r>
            <a:r>
              <a:rPr b="1" i="0" lang="en-US" sz="1400" u="none" cap="none" strike="noStrike">
                <a:solidFill>
                  <a:srgbClr val="0070C0"/>
                </a:solidFill>
                <a:latin typeface="Arial"/>
                <a:ea typeface="Arial"/>
                <a:cs typeface="Arial"/>
                <a:sym typeface="Arial"/>
              </a:rPr>
              <a:t>Foodpanda</a:t>
            </a:r>
            <a:r>
              <a:rPr b="0" i="0" lang="en-US" sz="1400" u="none" cap="none" strike="noStrike">
                <a:solidFill>
                  <a:srgbClr val="0070C0"/>
                </a:solidFill>
                <a:latin typeface="Arial"/>
                <a:ea typeface="Arial"/>
                <a:cs typeface="Arial"/>
                <a:sym typeface="Arial"/>
              </a:rPr>
              <a:t>, which offers a user-friendly interface and a robust selection of Thai restaurants. For a more boutique experience, consider </a:t>
            </a:r>
            <a:r>
              <a:rPr b="1" i="0" lang="en-US" sz="1400" u="none" cap="none" strike="noStrike">
                <a:solidFill>
                  <a:srgbClr val="0070C0"/>
                </a:solidFill>
                <a:latin typeface="Arial"/>
                <a:ea typeface="Arial"/>
                <a:cs typeface="Arial"/>
                <a:sym typeface="Arial"/>
              </a:rPr>
              <a:t>Deliveroo</a:t>
            </a:r>
            <a:r>
              <a:rPr b="0" i="0" lang="en-US" sz="1400" u="none" cap="none" strike="noStrike">
                <a:solidFill>
                  <a:srgbClr val="0070C0"/>
                </a:solidFill>
                <a:latin typeface="Arial"/>
                <a:ea typeface="Arial"/>
                <a:cs typeface="Arial"/>
                <a:sym typeface="Arial"/>
              </a:rPr>
              <a:t>, which features a curated list of high-end Thai eateries. Each of these landing pages offers a seamless ordering experience, ensuring you can indulge in your favorite Thai dishes with minimal hassle.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grpSp>
        <p:nvGrpSpPr>
          <p:cNvPr id="989" name="Google Shape;989;p72"/>
          <p:cNvGrpSpPr/>
          <p:nvPr/>
        </p:nvGrpSpPr>
        <p:grpSpPr>
          <a:xfrm>
            <a:off x="590550" y="363220"/>
            <a:ext cx="7225665" cy="619760"/>
            <a:chOff x="727220" y="171998"/>
            <a:chExt cx="10231500" cy="762797"/>
          </a:xfrm>
        </p:grpSpPr>
        <p:sp>
          <p:nvSpPr>
            <p:cNvPr id="990" name="Google Shape;990;p72"/>
            <p:cNvSpPr txBox="1"/>
            <p:nvPr/>
          </p:nvSpPr>
          <p:spPr>
            <a:xfrm>
              <a:off x="727220" y="252960"/>
              <a:ext cx="10231500" cy="52207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Landing Page Desktop</a:t>
              </a:r>
              <a:endParaRPr b="0" i="0" sz="1400" u="none" cap="none" strike="noStrike">
                <a:solidFill>
                  <a:srgbClr val="000000"/>
                </a:solidFill>
                <a:latin typeface="Arial"/>
                <a:ea typeface="Arial"/>
                <a:cs typeface="Arial"/>
                <a:sym typeface="Arial"/>
              </a:endParaRPr>
            </a:p>
          </p:txBody>
        </p:sp>
        <p:cxnSp>
          <p:nvCxnSpPr>
            <p:cNvPr id="991" name="Google Shape;991;p7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992" name="Google Shape;992;p7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993" name="Google Shape;993;p72"/>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994" name="Google Shape;994;p72"/>
          <p:cNvPicPr preferRelativeResize="0"/>
          <p:nvPr/>
        </p:nvPicPr>
        <p:blipFill rotWithShape="1">
          <a:blip r:embed="rId3">
            <a:alphaModFix/>
          </a:blip>
          <a:srcRect b="0" l="0" r="0" t="0"/>
          <a:stretch/>
        </p:blipFill>
        <p:spPr>
          <a:xfrm>
            <a:off x="0" y="1192306"/>
            <a:ext cx="9906000" cy="5665694"/>
          </a:xfrm>
          <a:prstGeom prst="rect">
            <a:avLst/>
          </a:prstGeom>
          <a:noFill/>
          <a:ln>
            <a:noFill/>
          </a:ln>
        </p:spPr>
      </p:pic>
      <p:sp>
        <p:nvSpPr>
          <p:cNvPr id="995" name="Google Shape;995;p72"/>
          <p:cNvSpPr/>
          <p:nvPr/>
        </p:nvSpPr>
        <p:spPr>
          <a:xfrm>
            <a:off x="8184776" y="3541059"/>
            <a:ext cx="959224" cy="259976"/>
          </a:xfrm>
          <a:custGeom>
            <a:rect b="b" l="l" r="r" t="t"/>
            <a:pathLst>
              <a:path extrusionOk="0" h="120000" w="120000">
                <a:moveTo>
                  <a:pt x="0" y="0"/>
                </a:moveTo>
                <a:lnTo>
                  <a:pt x="120000" y="0"/>
                </a:lnTo>
                <a:lnTo>
                  <a:pt x="120000" y="120000"/>
                </a:lnTo>
                <a:lnTo>
                  <a:pt x="0" y="120000"/>
                </a:lnTo>
                <a:close/>
              </a:path>
              <a:path extrusionOk="0" fill="none" h="120000" w="120000">
                <a:moveTo>
                  <a:pt x="94" y="68017"/>
                </a:moveTo>
                <a:lnTo>
                  <a:pt x="-93102" y="-493967"/>
                </a:ln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96" name="Google Shape;996;p72"/>
          <p:cNvSpPr txBox="1"/>
          <p:nvPr/>
        </p:nvSpPr>
        <p:spPr>
          <a:xfrm>
            <a:off x="8262155" y="3526266"/>
            <a:ext cx="8418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Desktop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7"/>
          <p:cNvSpPr txBox="1"/>
          <p:nvPr/>
        </p:nvSpPr>
        <p:spPr>
          <a:xfrm>
            <a:off x="3797568" y="2547564"/>
            <a:ext cx="3929631" cy="1425485"/>
          </a:xfrm>
          <a:prstGeom prst="rect">
            <a:avLst/>
          </a:prstGeom>
          <a:noFill/>
          <a:ln>
            <a:noFill/>
          </a:ln>
        </p:spPr>
        <p:txBody>
          <a:bodyPr anchorCtr="0" anchor="t" bIns="37125" lIns="74275" spcFirstLastPara="1" rIns="74275" wrap="square" tIns="37125">
            <a:spAutoFit/>
          </a:bodyPr>
          <a:lstStyle/>
          <a:p>
            <a:pPr indent="0" lvl="0" marL="0" marR="0" rtl="0" algn="ctr">
              <a:lnSpc>
                <a:spcPct val="100000"/>
              </a:lnSpc>
              <a:spcBef>
                <a:spcPts val="0"/>
              </a:spcBef>
              <a:spcAft>
                <a:spcPts val="0"/>
              </a:spcAft>
              <a:buClr>
                <a:srgbClr val="000000"/>
              </a:buClr>
              <a:buSzPts val="4390"/>
              <a:buFont typeface="Arial"/>
              <a:buNone/>
            </a:pPr>
            <a:r>
              <a:rPr b="1" i="0" lang="en-US" sz="4390" u="none" cap="none" strike="noStrike">
                <a:solidFill>
                  <a:srgbClr val="FF3300"/>
                </a:solidFill>
                <a:latin typeface="Montserrat SemiBold"/>
                <a:ea typeface="Montserrat SemiBold"/>
                <a:cs typeface="Montserrat SemiBold"/>
                <a:sym typeface="Montserrat SemiBold"/>
              </a:rPr>
              <a:t>Marketing Plan</a:t>
            </a:r>
            <a:endParaRPr b="0" i="0" sz="1950" u="none" cap="none" strike="noStrike">
              <a:solidFill>
                <a:srgbClr val="000000"/>
              </a:solidFill>
              <a:latin typeface="Arial"/>
              <a:ea typeface="Arial"/>
              <a:cs typeface="Arial"/>
              <a:sym typeface="Arial"/>
            </a:endParaRPr>
          </a:p>
        </p:txBody>
      </p:sp>
      <p:sp>
        <p:nvSpPr>
          <p:cNvPr id="209" name="Google Shape;209;p7"/>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WhatsApp Image 2024-07-27 at 20.41.01" id="210" name="Google Shape;210;p7"/>
          <p:cNvPicPr preferRelativeResize="0"/>
          <p:nvPr/>
        </p:nvPicPr>
        <p:blipFill rotWithShape="1">
          <a:blip r:embed="rId3">
            <a:alphaModFix/>
          </a:blip>
          <a:srcRect b="0" l="0" r="0" t="0"/>
          <a:stretch/>
        </p:blipFill>
        <p:spPr>
          <a:xfrm>
            <a:off x="0" y="0"/>
            <a:ext cx="3202305" cy="6858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grpSp>
        <p:nvGrpSpPr>
          <p:cNvPr id="1001" name="Google Shape;1001;p102"/>
          <p:cNvGrpSpPr/>
          <p:nvPr/>
        </p:nvGrpSpPr>
        <p:grpSpPr>
          <a:xfrm>
            <a:off x="590550" y="363220"/>
            <a:ext cx="7225665" cy="619760"/>
            <a:chOff x="727220" y="171998"/>
            <a:chExt cx="10231500" cy="762797"/>
          </a:xfrm>
        </p:grpSpPr>
        <p:sp>
          <p:nvSpPr>
            <p:cNvPr id="1002" name="Google Shape;1002;p102"/>
            <p:cNvSpPr txBox="1"/>
            <p:nvPr/>
          </p:nvSpPr>
          <p:spPr>
            <a:xfrm>
              <a:off x="727220" y="252960"/>
              <a:ext cx="10231500" cy="52207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Landing Page Desktop</a:t>
              </a:r>
              <a:endParaRPr b="0" i="0" sz="1400" u="none" cap="none" strike="noStrike">
                <a:solidFill>
                  <a:srgbClr val="000000"/>
                </a:solidFill>
                <a:latin typeface="Arial"/>
                <a:ea typeface="Arial"/>
                <a:cs typeface="Arial"/>
                <a:sym typeface="Arial"/>
              </a:endParaRPr>
            </a:p>
          </p:txBody>
        </p:sp>
        <p:cxnSp>
          <p:nvCxnSpPr>
            <p:cNvPr id="1003" name="Google Shape;1003;p10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004" name="Google Shape;1004;p10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005" name="Google Shape;1005;p102"/>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1006" name="Google Shape;1006;p102"/>
          <p:cNvPicPr preferRelativeResize="0"/>
          <p:nvPr/>
        </p:nvPicPr>
        <p:blipFill rotWithShape="1">
          <a:blip r:embed="rId3">
            <a:alphaModFix/>
          </a:blip>
          <a:srcRect b="0" l="0" r="0" t="0"/>
          <a:stretch/>
        </p:blipFill>
        <p:spPr>
          <a:xfrm>
            <a:off x="0" y="1583662"/>
            <a:ext cx="9906000" cy="4451378"/>
          </a:xfrm>
          <a:prstGeom prst="rect">
            <a:avLst/>
          </a:prstGeom>
          <a:noFill/>
          <a:ln>
            <a:noFill/>
          </a:ln>
        </p:spPr>
      </p:pic>
      <p:sp>
        <p:nvSpPr>
          <p:cNvPr id="1007" name="Google Shape;1007;p102"/>
          <p:cNvSpPr/>
          <p:nvPr/>
        </p:nvSpPr>
        <p:spPr>
          <a:xfrm>
            <a:off x="8229599" y="4114800"/>
            <a:ext cx="959224" cy="259976"/>
          </a:xfrm>
          <a:custGeom>
            <a:rect b="b" l="l" r="r" t="t"/>
            <a:pathLst>
              <a:path extrusionOk="0" h="120000" w="120000">
                <a:moveTo>
                  <a:pt x="0" y="0"/>
                </a:moveTo>
                <a:lnTo>
                  <a:pt x="120000" y="0"/>
                </a:lnTo>
                <a:lnTo>
                  <a:pt x="120000" y="120000"/>
                </a:lnTo>
                <a:lnTo>
                  <a:pt x="0" y="120000"/>
                </a:lnTo>
                <a:close/>
              </a:path>
              <a:path extrusionOk="0" fill="none" h="120000" w="120000">
                <a:moveTo>
                  <a:pt x="94" y="68017"/>
                </a:moveTo>
                <a:lnTo>
                  <a:pt x="-93102" y="-493967"/>
                </a:ln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08" name="Google Shape;1008;p102"/>
          <p:cNvSpPr txBox="1"/>
          <p:nvPr/>
        </p:nvSpPr>
        <p:spPr>
          <a:xfrm>
            <a:off x="8306978" y="4100007"/>
            <a:ext cx="8418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Desktop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grpSp>
        <p:nvGrpSpPr>
          <p:cNvPr id="1013" name="Google Shape;1013;p103"/>
          <p:cNvGrpSpPr/>
          <p:nvPr/>
        </p:nvGrpSpPr>
        <p:grpSpPr>
          <a:xfrm>
            <a:off x="590550" y="363220"/>
            <a:ext cx="7225665" cy="619760"/>
            <a:chOff x="727220" y="171998"/>
            <a:chExt cx="10231500" cy="762797"/>
          </a:xfrm>
        </p:grpSpPr>
        <p:sp>
          <p:nvSpPr>
            <p:cNvPr id="1014" name="Google Shape;1014;p103"/>
            <p:cNvSpPr txBox="1"/>
            <p:nvPr/>
          </p:nvSpPr>
          <p:spPr>
            <a:xfrm>
              <a:off x="727220" y="252960"/>
              <a:ext cx="10231500" cy="52207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Landing Page Desktop</a:t>
              </a:r>
              <a:endParaRPr b="0" i="0" sz="1400" u="none" cap="none" strike="noStrike">
                <a:solidFill>
                  <a:srgbClr val="000000"/>
                </a:solidFill>
                <a:latin typeface="Arial"/>
                <a:ea typeface="Arial"/>
                <a:cs typeface="Arial"/>
                <a:sym typeface="Arial"/>
              </a:endParaRPr>
            </a:p>
          </p:txBody>
        </p:sp>
        <p:cxnSp>
          <p:nvCxnSpPr>
            <p:cNvPr id="1015" name="Google Shape;1015;p10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016" name="Google Shape;1016;p10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017" name="Google Shape;1017;p103"/>
          <p:cNvSpPr txBox="1"/>
          <p:nvPr>
            <p:ph idx="12" type="sldNum"/>
          </p:nvPr>
        </p:nvSpPr>
        <p:spPr>
          <a:xfrm>
            <a:off x="7686115"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1018" name="Google Shape;1018;p103"/>
          <p:cNvPicPr preferRelativeResize="0"/>
          <p:nvPr/>
        </p:nvPicPr>
        <p:blipFill rotWithShape="1">
          <a:blip r:embed="rId3">
            <a:alphaModFix/>
          </a:blip>
          <a:srcRect b="0" l="0" r="0" t="0"/>
          <a:stretch/>
        </p:blipFill>
        <p:spPr>
          <a:xfrm>
            <a:off x="0" y="1280160"/>
            <a:ext cx="9906000" cy="4933629"/>
          </a:xfrm>
          <a:prstGeom prst="rect">
            <a:avLst/>
          </a:prstGeom>
          <a:noFill/>
          <a:ln>
            <a:noFill/>
          </a:ln>
        </p:spPr>
      </p:pic>
      <p:sp>
        <p:nvSpPr>
          <p:cNvPr id="1019" name="Google Shape;1019;p103"/>
          <p:cNvSpPr/>
          <p:nvPr/>
        </p:nvSpPr>
        <p:spPr>
          <a:xfrm>
            <a:off x="8148917" y="4195482"/>
            <a:ext cx="959224" cy="259976"/>
          </a:xfrm>
          <a:custGeom>
            <a:rect b="b" l="l" r="r" t="t"/>
            <a:pathLst>
              <a:path extrusionOk="0" h="120000" w="120000">
                <a:moveTo>
                  <a:pt x="0" y="0"/>
                </a:moveTo>
                <a:lnTo>
                  <a:pt x="120000" y="0"/>
                </a:lnTo>
                <a:lnTo>
                  <a:pt x="120000" y="120000"/>
                </a:lnTo>
                <a:lnTo>
                  <a:pt x="0" y="120000"/>
                </a:lnTo>
                <a:close/>
              </a:path>
              <a:path extrusionOk="0" fill="none" h="120000" w="120000">
                <a:moveTo>
                  <a:pt x="94" y="68017"/>
                </a:moveTo>
                <a:lnTo>
                  <a:pt x="-93102" y="-493967"/>
                </a:ln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0" name="Google Shape;1020;p103"/>
          <p:cNvSpPr txBox="1"/>
          <p:nvPr/>
        </p:nvSpPr>
        <p:spPr>
          <a:xfrm>
            <a:off x="8226296" y="4180689"/>
            <a:ext cx="8418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Desktop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grpSp>
        <p:nvGrpSpPr>
          <p:cNvPr id="1025" name="Google Shape;1025;p104"/>
          <p:cNvGrpSpPr/>
          <p:nvPr/>
        </p:nvGrpSpPr>
        <p:grpSpPr>
          <a:xfrm>
            <a:off x="590550" y="363220"/>
            <a:ext cx="7225665" cy="619760"/>
            <a:chOff x="727220" y="171998"/>
            <a:chExt cx="10231500" cy="762797"/>
          </a:xfrm>
        </p:grpSpPr>
        <p:sp>
          <p:nvSpPr>
            <p:cNvPr id="1026" name="Google Shape;1026;p104"/>
            <p:cNvSpPr txBox="1"/>
            <p:nvPr/>
          </p:nvSpPr>
          <p:spPr>
            <a:xfrm>
              <a:off x="727220" y="252960"/>
              <a:ext cx="10231500" cy="52207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Landing Page Desktop</a:t>
              </a:r>
              <a:endParaRPr b="0" i="0" sz="1400" u="none" cap="none" strike="noStrike">
                <a:solidFill>
                  <a:srgbClr val="000000"/>
                </a:solidFill>
                <a:latin typeface="Arial"/>
                <a:ea typeface="Arial"/>
                <a:cs typeface="Arial"/>
                <a:sym typeface="Arial"/>
              </a:endParaRPr>
            </a:p>
          </p:txBody>
        </p:sp>
        <p:cxnSp>
          <p:nvCxnSpPr>
            <p:cNvPr id="1027" name="Google Shape;1027;p10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028" name="Google Shape;1028;p10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029" name="Google Shape;1029;p104"/>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1030" name="Google Shape;1030;p104"/>
          <p:cNvPicPr preferRelativeResize="0"/>
          <p:nvPr/>
        </p:nvPicPr>
        <p:blipFill rotWithShape="1">
          <a:blip r:embed="rId3">
            <a:alphaModFix/>
          </a:blip>
          <a:srcRect b="0" l="0" r="0" t="0"/>
          <a:stretch/>
        </p:blipFill>
        <p:spPr>
          <a:xfrm>
            <a:off x="0" y="1738862"/>
            <a:ext cx="9906000" cy="5119138"/>
          </a:xfrm>
          <a:prstGeom prst="rect">
            <a:avLst/>
          </a:prstGeom>
          <a:noFill/>
          <a:ln>
            <a:noFill/>
          </a:ln>
        </p:spPr>
      </p:pic>
      <p:sp>
        <p:nvSpPr>
          <p:cNvPr id="1031" name="Google Shape;1031;p104"/>
          <p:cNvSpPr/>
          <p:nvPr/>
        </p:nvSpPr>
        <p:spPr>
          <a:xfrm>
            <a:off x="8157882" y="4025153"/>
            <a:ext cx="959224" cy="259976"/>
          </a:xfrm>
          <a:custGeom>
            <a:rect b="b" l="l" r="r" t="t"/>
            <a:pathLst>
              <a:path extrusionOk="0" h="120000" w="120000">
                <a:moveTo>
                  <a:pt x="0" y="0"/>
                </a:moveTo>
                <a:lnTo>
                  <a:pt x="120000" y="0"/>
                </a:lnTo>
                <a:lnTo>
                  <a:pt x="120000" y="120000"/>
                </a:lnTo>
                <a:lnTo>
                  <a:pt x="0" y="120000"/>
                </a:lnTo>
                <a:close/>
              </a:path>
              <a:path extrusionOk="0" fill="none" h="120000" w="120000">
                <a:moveTo>
                  <a:pt x="94" y="68017"/>
                </a:moveTo>
                <a:lnTo>
                  <a:pt x="-93102" y="-493967"/>
                </a:ln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2" name="Google Shape;1032;p104"/>
          <p:cNvSpPr txBox="1"/>
          <p:nvPr/>
        </p:nvSpPr>
        <p:spPr>
          <a:xfrm>
            <a:off x="8235261" y="4010360"/>
            <a:ext cx="8418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Desktop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grpSp>
        <p:nvGrpSpPr>
          <p:cNvPr id="1037" name="Google Shape;1037;p73"/>
          <p:cNvGrpSpPr/>
          <p:nvPr/>
        </p:nvGrpSpPr>
        <p:grpSpPr>
          <a:xfrm>
            <a:off x="590550" y="363220"/>
            <a:ext cx="7225665" cy="619760"/>
            <a:chOff x="727220" y="171998"/>
            <a:chExt cx="10231500" cy="762797"/>
          </a:xfrm>
        </p:grpSpPr>
        <p:sp>
          <p:nvSpPr>
            <p:cNvPr id="1038" name="Google Shape;1038;p73"/>
            <p:cNvSpPr txBox="1"/>
            <p:nvPr/>
          </p:nvSpPr>
          <p:spPr>
            <a:xfrm>
              <a:off x="727220" y="252960"/>
              <a:ext cx="10231500" cy="522078"/>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Landing Page Mobile Phone</a:t>
              </a:r>
              <a:endParaRPr b="0" i="0" sz="1400" u="none" cap="none" strike="noStrike">
                <a:solidFill>
                  <a:srgbClr val="000000"/>
                </a:solidFill>
                <a:latin typeface="Arial"/>
                <a:ea typeface="Arial"/>
                <a:cs typeface="Arial"/>
                <a:sym typeface="Arial"/>
              </a:endParaRPr>
            </a:p>
          </p:txBody>
        </p:sp>
        <p:cxnSp>
          <p:nvCxnSpPr>
            <p:cNvPr id="1039" name="Google Shape;1039;p7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040" name="Google Shape;1040;p7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041" name="Google Shape;1041;p73"/>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1042" name="Google Shape;1042;p73"/>
          <p:cNvSpPr txBox="1"/>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900" u="none" cap="none" strike="noStrike">
                <a:solidFill>
                  <a:schemeClr val="accent1"/>
                </a:solidFill>
                <a:latin typeface="Arial"/>
                <a:ea typeface="Arial"/>
                <a:cs typeface="Arial"/>
                <a:sym typeface="Arial"/>
              </a:rPr>
              <a:t>‹#›</a:t>
            </a:fld>
            <a:endParaRPr b="0" i="0" sz="900" u="none" cap="none" strike="noStrike">
              <a:solidFill>
                <a:schemeClr val="accent1"/>
              </a:solidFill>
              <a:latin typeface="Arial"/>
              <a:ea typeface="Arial"/>
              <a:cs typeface="Arial"/>
              <a:sym typeface="Arial"/>
            </a:endParaRPr>
          </a:p>
        </p:txBody>
      </p:sp>
      <p:sp>
        <p:nvSpPr>
          <p:cNvPr id="1043" name="Google Shape;1043;p73"/>
          <p:cNvSpPr/>
          <p:nvPr/>
        </p:nvSpPr>
        <p:spPr>
          <a:xfrm>
            <a:off x="3034210" y="1806803"/>
            <a:ext cx="695108" cy="27471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44" name="Google Shape;1044;p73"/>
          <p:cNvPicPr preferRelativeResize="0"/>
          <p:nvPr/>
        </p:nvPicPr>
        <p:blipFill rotWithShape="1">
          <a:blip r:embed="rId3">
            <a:alphaModFix/>
          </a:blip>
          <a:srcRect b="0" l="0" r="0" t="0"/>
          <a:stretch/>
        </p:blipFill>
        <p:spPr>
          <a:xfrm>
            <a:off x="0" y="1671368"/>
            <a:ext cx="9906000" cy="5186632"/>
          </a:xfrm>
          <a:prstGeom prst="rect">
            <a:avLst/>
          </a:prstGeom>
          <a:noFill/>
          <a:ln>
            <a:noFill/>
          </a:ln>
        </p:spPr>
      </p:pic>
      <p:sp>
        <p:nvSpPr>
          <p:cNvPr id="1045" name="Google Shape;1045;p73"/>
          <p:cNvSpPr/>
          <p:nvPr/>
        </p:nvSpPr>
        <p:spPr>
          <a:xfrm>
            <a:off x="6562164" y="3926541"/>
            <a:ext cx="789433" cy="259976"/>
          </a:xfrm>
          <a:custGeom>
            <a:rect b="b" l="l" r="r" t="t"/>
            <a:pathLst>
              <a:path extrusionOk="0" h="120000" w="120000">
                <a:moveTo>
                  <a:pt x="0" y="0"/>
                </a:moveTo>
                <a:lnTo>
                  <a:pt x="120000" y="0"/>
                </a:lnTo>
                <a:lnTo>
                  <a:pt x="120000" y="120000"/>
                </a:lnTo>
                <a:lnTo>
                  <a:pt x="0" y="120000"/>
                </a:lnTo>
                <a:close/>
              </a:path>
              <a:path extrusionOk="0" fill="none" h="120000" w="120000">
                <a:moveTo>
                  <a:pt x="94" y="68017"/>
                </a:moveTo>
                <a:lnTo>
                  <a:pt x="-110818" y="-489829"/>
                </a:ln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6" name="Google Shape;1046;p73"/>
          <p:cNvSpPr txBox="1"/>
          <p:nvPr/>
        </p:nvSpPr>
        <p:spPr>
          <a:xfrm>
            <a:off x="6639543" y="3911748"/>
            <a:ext cx="7120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Mobile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grpSp>
        <p:nvGrpSpPr>
          <p:cNvPr id="1051" name="Google Shape;1051;p74"/>
          <p:cNvGrpSpPr/>
          <p:nvPr/>
        </p:nvGrpSpPr>
        <p:grpSpPr>
          <a:xfrm>
            <a:off x="590550" y="363220"/>
            <a:ext cx="7225665" cy="665220"/>
            <a:chOff x="727220" y="171998"/>
            <a:chExt cx="10231500" cy="818749"/>
          </a:xfrm>
        </p:grpSpPr>
        <p:sp>
          <p:nvSpPr>
            <p:cNvPr id="1052" name="Google Shape;1052;p74"/>
            <p:cNvSpPr txBox="1"/>
            <p:nvPr/>
          </p:nvSpPr>
          <p:spPr>
            <a:xfrm>
              <a:off x="727220" y="252960"/>
              <a:ext cx="10231500" cy="737787"/>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Landing Page</a:t>
              </a:r>
              <a:r>
                <a:rPr b="1" i="0" lang="en-US" sz="1140" u="none" cap="none" strike="noStrike">
                  <a:solidFill>
                    <a:srgbClr val="FF3300"/>
                  </a:solidFill>
                  <a:latin typeface="Montserrat SemiBold"/>
                  <a:ea typeface="Montserrat SemiBold"/>
                  <a:cs typeface="Montserrat SemiBold"/>
                  <a:sym typeface="Montserrat SemiBold"/>
                </a:rPr>
                <a:t> </a:t>
              </a:r>
              <a:r>
                <a:rPr b="1" i="0" lang="en-US" sz="2275" u="none" cap="none" strike="noStrike">
                  <a:solidFill>
                    <a:srgbClr val="FF3300"/>
                  </a:solidFill>
                  <a:latin typeface="Montserrat SemiBold"/>
                  <a:ea typeface="Montserrat SemiBold"/>
                  <a:cs typeface="Montserrat SemiBold"/>
                  <a:sym typeface="Montserrat SemiBold"/>
                </a:rPr>
                <a:t>Mobile Phone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40"/>
                <a:buFont typeface="Arial"/>
                <a:buNone/>
              </a:pPr>
              <a:r>
                <a:t/>
              </a:r>
              <a:endParaRPr b="0" i="0" sz="1140" u="none" cap="none" strike="noStrike">
                <a:solidFill>
                  <a:srgbClr val="000000"/>
                </a:solidFill>
                <a:latin typeface="Arial"/>
                <a:ea typeface="Arial"/>
                <a:cs typeface="Arial"/>
                <a:sym typeface="Arial"/>
              </a:endParaRPr>
            </a:p>
          </p:txBody>
        </p:sp>
        <p:cxnSp>
          <p:nvCxnSpPr>
            <p:cNvPr id="1053" name="Google Shape;1053;p7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054" name="Google Shape;1054;p7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055" name="Google Shape;1055;p74"/>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1056" name="Google Shape;1056;p74"/>
          <p:cNvPicPr preferRelativeResize="0"/>
          <p:nvPr/>
        </p:nvPicPr>
        <p:blipFill rotWithShape="1">
          <a:blip r:embed="rId3">
            <a:alphaModFix/>
          </a:blip>
          <a:srcRect b="0" l="0" r="0" t="0"/>
          <a:stretch/>
        </p:blipFill>
        <p:spPr>
          <a:xfrm>
            <a:off x="0" y="1670631"/>
            <a:ext cx="9906000" cy="5187369"/>
          </a:xfrm>
          <a:prstGeom prst="rect">
            <a:avLst/>
          </a:prstGeom>
          <a:noFill/>
          <a:ln>
            <a:noFill/>
          </a:ln>
        </p:spPr>
      </p:pic>
      <p:sp>
        <p:nvSpPr>
          <p:cNvPr id="1057" name="Google Shape;1057;p74"/>
          <p:cNvSpPr/>
          <p:nvPr/>
        </p:nvSpPr>
        <p:spPr>
          <a:xfrm>
            <a:off x="6562164" y="3926541"/>
            <a:ext cx="789433" cy="259976"/>
          </a:xfrm>
          <a:custGeom>
            <a:rect b="b" l="l" r="r" t="t"/>
            <a:pathLst>
              <a:path extrusionOk="0" h="120000" w="120000">
                <a:moveTo>
                  <a:pt x="0" y="0"/>
                </a:moveTo>
                <a:lnTo>
                  <a:pt x="120000" y="0"/>
                </a:lnTo>
                <a:lnTo>
                  <a:pt x="120000" y="120000"/>
                </a:lnTo>
                <a:lnTo>
                  <a:pt x="0" y="120000"/>
                </a:lnTo>
                <a:close/>
              </a:path>
              <a:path extrusionOk="0" fill="none" h="120000" w="120000">
                <a:moveTo>
                  <a:pt x="94" y="68017"/>
                </a:moveTo>
                <a:lnTo>
                  <a:pt x="-110818" y="-489829"/>
                </a:lnTo>
              </a:path>
            </a:pathLst>
          </a:cu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8" name="Google Shape;1058;p74"/>
          <p:cNvSpPr txBox="1"/>
          <p:nvPr/>
        </p:nvSpPr>
        <p:spPr>
          <a:xfrm>
            <a:off x="6639543" y="3911748"/>
            <a:ext cx="7120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Mobile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grpSp>
        <p:nvGrpSpPr>
          <p:cNvPr id="1063" name="Google Shape;1063;p78"/>
          <p:cNvGrpSpPr/>
          <p:nvPr/>
        </p:nvGrpSpPr>
        <p:grpSpPr>
          <a:xfrm>
            <a:off x="590866" y="782686"/>
            <a:ext cx="7191059" cy="619773"/>
            <a:chOff x="727220" y="171998"/>
            <a:chExt cx="10231500" cy="762797"/>
          </a:xfrm>
        </p:grpSpPr>
        <p:sp>
          <p:nvSpPr>
            <p:cNvPr id="1064" name="Google Shape;1064;p78"/>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Email Marketing</a:t>
              </a:r>
              <a:endParaRPr b="0" i="0" sz="1140" u="none" cap="none" strike="noStrike">
                <a:solidFill>
                  <a:srgbClr val="000000"/>
                </a:solidFill>
                <a:latin typeface="Arial"/>
                <a:ea typeface="Arial"/>
                <a:cs typeface="Arial"/>
                <a:sym typeface="Arial"/>
              </a:endParaRPr>
            </a:p>
          </p:txBody>
        </p:sp>
        <p:cxnSp>
          <p:nvCxnSpPr>
            <p:cNvPr id="1065" name="Google Shape;1065;p7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066" name="Google Shape;1066;p7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067" name="Google Shape;1067;p78"/>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graphicFrame>
        <p:nvGraphicFramePr>
          <p:cNvPr id="1068" name="Google Shape;1068;p78"/>
          <p:cNvGraphicFramePr/>
          <p:nvPr/>
        </p:nvGraphicFramePr>
        <p:xfrm>
          <a:off x="590866" y="1531368"/>
          <a:ext cx="3000000" cy="3000000"/>
        </p:xfrm>
        <a:graphic>
          <a:graphicData uri="http://schemas.openxmlformats.org/drawingml/2006/table">
            <a:tbl>
              <a:tblPr>
                <a:noFill/>
                <a:tableStyleId>{A67EB1E6-1C07-43BC-AE3C-5B278AC63936}</a:tableStyleId>
              </a:tblPr>
              <a:tblGrid>
                <a:gridCol w="261900"/>
                <a:gridCol w="4185950"/>
                <a:gridCol w="2589200"/>
              </a:tblGrid>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Content of email</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Call To Action in Email</a:t>
                      </a:r>
                      <a:endParaRPr sz="1400" u="none" cap="none" strike="noStrike">
                        <a:solidFill>
                          <a:srgbClr val="0070C0"/>
                        </a:solidFill>
                      </a:endParaRPr>
                    </a:p>
                  </a:txBody>
                  <a:tcPr marT="74275" marB="74275" marR="74275" marL="74275"/>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1</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Welcome to Thaitogo! Enjoy $5 off your first order. Introduce Thaitogo, highlight unique selling points (e.g., authentic Thai flavors, fast delivery), and provide an exclusive discount code.</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Explore Our Menu, Sign Up for Newsletter</a:t>
                      </a:r>
                      <a:endParaRPr sz="1400" u="none" cap="none" strike="noStrike">
                        <a:solidFill>
                          <a:srgbClr val="0070C0"/>
                        </a:solidFill>
                      </a:endParaRPr>
                    </a:p>
                  </a:txBody>
                  <a:tcPr marT="74275" marB="74275" marR="74275" marL="74275"/>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2</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Craving something spicy? Try our new Red Curry! Showcase a specific dish, include mouth watering images, and provide a brief description of the ingredients and flavors.</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Order Now, Learn More</a:t>
                      </a:r>
                      <a:endParaRPr sz="1400" u="none" cap="none" strike="noStrike">
                        <a:solidFill>
                          <a:srgbClr val="0070C0"/>
                        </a:solidFill>
                      </a:endParaRPr>
                    </a:p>
                  </a:txBody>
                  <a:tcPr marT="74275" marB="74275" marR="74275" marL="74275"/>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3</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Our customers love us! Read what they say. Share positive customer reviews and testimonials to build trust and credibility.</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Read More Reviews, Share Your Experience</a:t>
                      </a:r>
                      <a:endParaRPr sz="1400" u="none" cap="none" strike="noStrike">
                        <a:solidFill>
                          <a:srgbClr val="0070C0"/>
                        </a:solidFill>
                      </a:endParaRPr>
                    </a:p>
                  </a:txBody>
                  <a:tcPr marT="74275" marB="74275" marR="74275" marL="74275"/>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4</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Don't miss out! Enjoy 20% off your next order. Create a sense of urgency with a limited-time discount offer, highlight popular dishes, and include a clear call to action.</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Order Now, Redeem Offer</a:t>
                      </a:r>
                      <a:endParaRPr sz="1400" u="none" cap="none" strike="noStrike">
                        <a:solidFill>
                          <a:srgbClr val="0070C0"/>
                        </a:solidFill>
                      </a:endParaRPr>
                    </a:p>
                  </a:txBody>
                  <a:tcPr marT="74275" marB="74275" marR="74275" marL="74275"/>
                </a:tc>
              </a:tr>
              <a:tr h="3219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5</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Become a Thaitogo VIP and enjoy exclusive rewards. Introduce a loyalty program with benefits like discounts, free delivery, or exclusive menu items.</a:t>
                      </a:r>
                      <a:endParaRPr sz="1400" u="none" cap="none" strike="noStrike">
                        <a:solidFill>
                          <a:srgbClr val="0070C0"/>
                        </a:solidFill>
                      </a:endParaRPr>
                    </a:p>
                  </a:txBody>
                  <a:tcPr marT="74275" marB="74275" marR="74275" marL="7427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0070C0"/>
                          </a:solidFill>
                        </a:rPr>
                        <a:t>Join Now, Learn More</a:t>
                      </a:r>
                      <a:endParaRPr sz="1400" u="none" cap="none" strike="noStrike">
                        <a:solidFill>
                          <a:srgbClr val="0070C0"/>
                        </a:solidFill>
                      </a:endParaRPr>
                    </a:p>
                  </a:txBody>
                  <a:tcPr marT="74275" marB="74275" marR="74275" marL="7427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grpSp>
        <p:nvGrpSpPr>
          <p:cNvPr id="1073" name="Google Shape;1073;p79"/>
          <p:cNvGrpSpPr/>
          <p:nvPr/>
        </p:nvGrpSpPr>
        <p:grpSpPr>
          <a:xfrm>
            <a:off x="590866" y="782686"/>
            <a:ext cx="8313094" cy="619773"/>
            <a:chOff x="727220" y="171998"/>
            <a:chExt cx="10231500" cy="762797"/>
          </a:xfrm>
        </p:grpSpPr>
        <p:sp>
          <p:nvSpPr>
            <p:cNvPr id="1074" name="Google Shape;1074;p79"/>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Email Marketing</a:t>
              </a:r>
              <a:endParaRPr b="0" i="0" sz="1140" u="none" cap="none" strike="noStrike">
                <a:solidFill>
                  <a:srgbClr val="000000"/>
                </a:solidFill>
                <a:latin typeface="Arial"/>
                <a:ea typeface="Arial"/>
                <a:cs typeface="Arial"/>
                <a:sym typeface="Arial"/>
              </a:endParaRPr>
            </a:p>
          </p:txBody>
        </p:sp>
        <p:cxnSp>
          <p:nvCxnSpPr>
            <p:cNvPr id="1075" name="Google Shape;1075;p7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076" name="Google Shape;1076;p7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077" name="Google Shape;1077;p79"/>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1078" name="Google Shape;1078;p79"/>
          <p:cNvPicPr preferRelativeResize="0"/>
          <p:nvPr/>
        </p:nvPicPr>
        <p:blipFill rotWithShape="1">
          <a:blip r:embed="rId3">
            <a:alphaModFix/>
          </a:blip>
          <a:srcRect b="0" l="0" r="0" t="0"/>
          <a:stretch/>
        </p:blipFill>
        <p:spPr>
          <a:xfrm>
            <a:off x="590866" y="1531368"/>
            <a:ext cx="7917386" cy="506826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grpSp>
        <p:nvGrpSpPr>
          <p:cNvPr id="1083" name="Google Shape;1083;p80"/>
          <p:cNvGrpSpPr/>
          <p:nvPr/>
        </p:nvGrpSpPr>
        <p:grpSpPr>
          <a:xfrm>
            <a:off x="590866" y="782686"/>
            <a:ext cx="8313094" cy="619773"/>
            <a:chOff x="727220" y="171998"/>
            <a:chExt cx="10231500" cy="762797"/>
          </a:xfrm>
        </p:grpSpPr>
        <p:sp>
          <p:nvSpPr>
            <p:cNvPr id="1084" name="Google Shape;1084;p80"/>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Email Marketing</a:t>
              </a:r>
              <a:endParaRPr b="0" i="0" sz="1140" u="none" cap="none" strike="noStrike">
                <a:solidFill>
                  <a:srgbClr val="000000"/>
                </a:solidFill>
                <a:latin typeface="Arial"/>
                <a:ea typeface="Arial"/>
                <a:cs typeface="Arial"/>
                <a:sym typeface="Arial"/>
              </a:endParaRPr>
            </a:p>
          </p:txBody>
        </p:sp>
        <p:cxnSp>
          <p:nvCxnSpPr>
            <p:cNvPr id="1085" name="Google Shape;1085;p8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086" name="Google Shape;1086;p8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087" name="Google Shape;1087;p80"/>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1088" name="Google Shape;1088;p80"/>
          <p:cNvPicPr preferRelativeResize="0"/>
          <p:nvPr/>
        </p:nvPicPr>
        <p:blipFill rotWithShape="1">
          <a:blip r:embed="rId3">
            <a:alphaModFix/>
          </a:blip>
          <a:srcRect b="0" l="0" r="0" t="0"/>
          <a:stretch/>
        </p:blipFill>
        <p:spPr>
          <a:xfrm>
            <a:off x="590866" y="1581953"/>
            <a:ext cx="8140641" cy="509876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grpSp>
        <p:nvGrpSpPr>
          <p:cNvPr id="1093" name="Google Shape;1093;p81"/>
          <p:cNvGrpSpPr/>
          <p:nvPr/>
        </p:nvGrpSpPr>
        <p:grpSpPr>
          <a:xfrm>
            <a:off x="590866" y="782686"/>
            <a:ext cx="8313094" cy="619773"/>
            <a:chOff x="727220" y="171998"/>
            <a:chExt cx="10231500" cy="762797"/>
          </a:xfrm>
        </p:grpSpPr>
        <p:sp>
          <p:nvSpPr>
            <p:cNvPr id="1094" name="Google Shape;1094;p81"/>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Email Marketing</a:t>
              </a:r>
              <a:endParaRPr b="0" i="0" sz="1140" u="none" cap="none" strike="noStrike">
                <a:solidFill>
                  <a:srgbClr val="000000"/>
                </a:solidFill>
                <a:latin typeface="Arial"/>
                <a:ea typeface="Arial"/>
                <a:cs typeface="Arial"/>
                <a:sym typeface="Arial"/>
              </a:endParaRPr>
            </a:p>
          </p:txBody>
        </p:sp>
        <p:cxnSp>
          <p:nvCxnSpPr>
            <p:cNvPr id="1095" name="Google Shape;1095;p8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096" name="Google Shape;1096;p8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097" name="Google Shape;1097;p81"/>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1098" name="Google Shape;1098;p81"/>
          <p:cNvPicPr preferRelativeResize="0"/>
          <p:nvPr/>
        </p:nvPicPr>
        <p:blipFill rotWithShape="1">
          <a:blip r:embed="rId3">
            <a:alphaModFix/>
          </a:blip>
          <a:srcRect b="0" l="0" r="0" t="0"/>
          <a:stretch/>
        </p:blipFill>
        <p:spPr>
          <a:xfrm>
            <a:off x="590866" y="1531368"/>
            <a:ext cx="7945995" cy="503795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grpSp>
        <p:nvGrpSpPr>
          <p:cNvPr id="1103" name="Google Shape;1103;p82"/>
          <p:cNvGrpSpPr/>
          <p:nvPr/>
        </p:nvGrpSpPr>
        <p:grpSpPr>
          <a:xfrm>
            <a:off x="590866" y="782686"/>
            <a:ext cx="8313094" cy="619773"/>
            <a:chOff x="727220" y="171998"/>
            <a:chExt cx="10231500" cy="762797"/>
          </a:xfrm>
        </p:grpSpPr>
        <p:sp>
          <p:nvSpPr>
            <p:cNvPr id="1104" name="Google Shape;1104;p82"/>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Email Marketing</a:t>
              </a:r>
              <a:endParaRPr b="0" i="0" sz="1140" u="none" cap="none" strike="noStrike">
                <a:solidFill>
                  <a:srgbClr val="000000"/>
                </a:solidFill>
                <a:latin typeface="Arial"/>
                <a:ea typeface="Arial"/>
                <a:cs typeface="Arial"/>
                <a:sym typeface="Arial"/>
              </a:endParaRPr>
            </a:p>
          </p:txBody>
        </p:sp>
        <p:cxnSp>
          <p:nvCxnSpPr>
            <p:cNvPr id="1105" name="Google Shape;1105;p8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106" name="Google Shape;1106;p8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107" name="Google Shape;1107;p82"/>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1108" name="Google Shape;1108;p82"/>
          <p:cNvPicPr preferRelativeResize="0"/>
          <p:nvPr/>
        </p:nvPicPr>
        <p:blipFill rotWithShape="1">
          <a:blip r:embed="rId3">
            <a:alphaModFix/>
          </a:blip>
          <a:srcRect b="0" l="0" r="0" t="0"/>
          <a:stretch/>
        </p:blipFill>
        <p:spPr>
          <a:xfrm>
            <a:off x="590866" y="1531368"/>
            <a:ext cx="8086603" cy="50966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8"/>
          <p:cNvGrpSpPr/>
          <p:nvPr/>
        </p:nvGrpSpPr>
        <p:grpSpPr>
          <a:xfrm>
            <a:off x="590866" y="782686"/>
            <a:ext cx="7086284" cy="619773"/>
            <a:chOff x="727220" y="171998"/>
            <a:chExt cx="10231500" cy="762797"/>
          </a:xfrm>
        </p:grpSpPr>
        <p:sp>
          <p:nvSpPr>
            <p:cNvPr id="216" name="Google Shape;216;p8"/>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Executive Summary</a:t>
              </a:r>
              <a:endParaRPr b="0" i="0" sz="1140" u="none" cap="none" strike="noStrike">
                <a:solidFill>
                  <a:srgbClr val="000000"/>
                </a:solidFill>
                <a:latin typeface="Arial"/>
                <a:ea typeface="Arial"/>
                <a:cs typeface="Arial"/>
                <a:sym typeface="Arial"/>
              </a:endParaRPr>
            </a:p>
          </p:txBody>
        </p:sp>
        <p:cxnSp>
          <p:nvCxnSpPr>
            <p:cNvPr id="217" name="Google Shape;217;p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18" name="Google Shape;218;p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19" name="Google Shape;219;p8"/>
          <p:cNvSpPr txBox="1"/>
          <p:nvPr/>
        </p:nvSpPr>
        <p:spPr>
          <a:xfrm>
            <a:off x="409622" y="1509829"/>
            <a:ext cx="7387716" cy="3820294"/>
          </a:xfrm>
          <a:prstGeom prst="rect">
            <a:avLst/>
          </a:prstGeom>
          <a:noFill/>
          <a:ln>
            <a:noFill/>
          </a:ln>
        </p:spPr>
        <p:txBody>
          <a:bodyPr anchorCtr="0" anchor="t" bIns="37125" lIns="74275" spcFirstLastPara="1" rIns="74275" wrap="square" tIns="37125">
            <a:noAutofit/>
          </a:bodyPr>
          <a:lstStyle/>
          <a:p>
            <a:pPr indent="0" lvl="0" marL="0" marR="0" rtl="0" algn="l">
              <a:lnSpc>
                <a:spcPct val="90000"/>
              </a:lnSpc>
              <a:spcBef>
                <a:spcPts val="0"/>
              </a:spcBef>
              <a:spcAft>
                <a:spcPts val="0"/>
              </a:spcAft>
              <a:buClr>
                <a:srgbClr val="000000"/>
              </a:buClr>
              <a:buSzPts val="1625"/>
              <a:buFont typeface="Arial"/>
              <a:buNone/>
            </a:pPr>
            <a:r>
              <a:t/>
            </a:r>
            <a:endParaRPr b="0" i="1" sz="1625"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rgbClr val="0070C0"/>
                </a:solidFill>
                <a:latin typeface="Montserrat"/>
                <a:ea typeface="Montserrat"/>
                <a:cs typeface="Montserrat"/>
                <a:sym typeface="Montserrat"/>
              </a:rPr>
              <a:t>Business Objective</a:t>
            </a:r>
            <a:r>
              <a:rPr b="0" i="0" lang="en-US" sz="1800" u="none" cap="none" strike="noStrike">
                <a:solidFill>
                  <a:srgbClr val="0070C0"/>
                </a:solidFill>
                <a:latin typeface="Montserrat Medium"/>
                <a:ea typeface="Montserrat Medium"/>
                <a:cs typeface="Montserrat Medium"/>
                <a:sym typeface="Montserrat Medium"/>
              </a:rPr>
              <a:t>: </a:t>
            </a:r>
            <a:r>
              <a:rPr b="0" i="0" lang="en-US" sz="1800" u="none" cap="none" strike="noStrike">
                <a:solidFill>
                  <a:srgbClr val="0070C0"/>
                </a:solidFill>
                <a:latin typeface="Arial"/>
                <a:ea typeface="Arial"/>
                <a:cs typeface="Arial"/>
                <a:sym typeface="Arial"/>
              </a:rPr>
              <a:t>To increase online orders for Thai To Go by 10% within the next 6 months.</a:t>
            </a:r>
            <a:endParaRPr b="0" i="0" sz="1800" u="none" cap="none" strike="noStrike">
              <a:solidFill>
                <a:srgbClr val="0070C0"/>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70C0"/>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rgbClr val="0070C0"/>
                </a:solidFill>
                <a:latin typeface="Montserrat"/>
                <a:ea typeface="Montserrat"/>
                <a:cs typeface="Montserrat"/>
                <a:sym typeface="Montserrat"/>
              </a:rPr>
              <a:t>Target Market</a:t>
            </a:r>
            <a:r>
              <a:rPr b="0" i="0" lang="en-US" sz="1800" u="none" cap="none" strike="noStrike">
                <a:solidFill>
                  <a:srgbClr val="0070C0"/>
                </a:solidFill>
                <a:latin typeface="Montserrat Medium"/>
                <a:ea typeface="Montserrat Medium"/>
                <a:cs typeface="Montserrat Medium"/>
                <a:sym typeface="Montserrat Medium"/>
              </a:rPr>
              <a:t>: </a:t>
            </a:r>
            <a:r>
              <a:rPr b="0" i="0" lang="en-US" sz="1800" u="none" cap="none" strike="noStrike">
                <a:solidFill>
                  <a:srgbClr val="0070C0"/>
                </a:solidFill>
                <a:latin typeface="Arial"/>
                <a:ea typeface="Arial"/>
                <a:cs typeface="Arial"/>
                <a:sym typeface="Arial"/>
              </a:rPr>
              <a:t>Busy young professionals who crave delicious and authentic Thai food but are short on time to cook at home.</a:t>
            </a:r>
            <a:endParaRPr b="0" i="0" sz="1800" u="none" cap="none" strike="noStrike">
              <a:solidFill>
                <a:srgbClr val="0070C0"/>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0070C0"/>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rgbClr val="0070C0"/>
                </a:solidFill>
                <a:latin typeface="Montserrat"/>
                <a:ea typeface="Montserrat"/>
                <a:cs typeface="Montserrat"/>
                <a:sym typeface="Montserrat"/>
              </a:rPr>
              <a:t>Market Need</a:t>
            </a:r>
            <a:r>
              <a:rPr b="0" i="0" lang="en-US" sz="1800" u="none" cap="none" strike="noStrike">
                <a:solidFill>
                  <a:srgbClr val="0070C0"/>
                </a:solidFill>
                <a:latin typeface="Montserrat Medium"/>
                <a:ea typeface="Montserrat Medium"/>
                <a:cs typeface="Montserrat Medium"/>
                <a:sym typeface="Montserrat Medium"/>
              </a:rPr>
              <a:t>: </a:t>
            </a:r>
            <a:r>
              <a:rPr b="0" i="0" lang="en-US" sz="1800" u="none" cap="none" strike="noStrike">
                <a:solidFill>
                  <a:srgbClr val="0070C0"/>
                </a:solidFill>
                <a:latin typeface="Arial"/>
                <a:ea typeface="Arial"/>
                <a:cs typeface="Arial"/>
                <a:sym typeface="Arial"/>
              </a:rPr>
              <a:t>Thai To Go offers a convenient and affordable way to enjoy high-quality Thai food through online ordering and delivery, with a variety of options to suit different dietary needs and preferences.</a:t>
            </a:r>
            <a:endParaRPr b="0" i="1" sz="1625" u="none" cap="none" strike="noStrike">
              <a:solidFill>
                <a:srgbClr val="191919"/>
              </a:solidFill>
              <a:latin typeface="Montserrat Medium"/>
              <a:ea typeface="Montserrat Medium"/>
              <a:cs typeface="Montserrat Medium"/>
              <a:sym typeface="Montserrat Medium"/>
            </a:endParaRPr>
          </a:p>
        </p:txBody>
      </p:sp>
      <p:sp>
        <p:nvSpPr>
          <p:cNvPr id="220" name="Google Shape;220;p8"/>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grpSp>
        <p:nvGrpSpPr>
          <p:cNvPr id="1113" name="Google Shape;1113;p83"/>
          <p:cNvGrpSpPr/>
          <p:nvPr/>
        </p:nvGrpSpPr>
        <p:grpSpPr>
          <a:xfrm>
            <a:off x="590866" y="782686"/>
            <a:ext cx="8313094" cy="619773"/>
            <a:chOff x="727220" y="171998"/>
            <a:chExt cx="10231500" cy="762797"/>
          </a:xfrm>
        </p:grpSpPr>
        <p:sp>
          <p:nvSpPr>
            <p:cNvPr id="1114" name="Google Shape;1114;p83"/>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Email Marketing</a:t>
              </a:r>
              <a:endParaRPr b="0" i="0" sz="1140" u="none" cap="none" strike="noStrike">
                <a:solidFill>
                  <a:srgbClr val="000000"/>
                </a:solidFill>
                <a:latin typeface="Arial"/>
                <a:ea typeface="Arial"/>
                <a:cs typeface="Arial"/>
                <a:sym typeface="Arial"/>
              </a:endParaRPr>
            </a:p>
          </p:txBody>
        </p:sp>
        <p:cxnSp>
          <p:nvCxnSpPr>
            <p:cNvPr id="1115" name="Google Shape;1115;p8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116" name="Google Shape;1116;p8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117" name="Google Shape;1117;p83"/>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1118" name="Google Shape;1118;p83"/>
          <p:cNvPicPr preferRelativeResize="0"/>
          <p:nvPr/>
        </p:nvPicPr>
        <p:blipFill rotWithShape="1">
          <a:blip r:embed="rId3">
            <a:alphaModFix/>
          </a:blip>
          <a:srcRect b="0" l="0" r="0" t="0"/>
          <a:stretch/>
        </p:blipFill>
        <p:spPr>
          <a:xfrm>
            <a:off x="590866" y="1531368"/>
            <a:ext cx="7937315" cy="500678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grpSp>
        <p:nvGrpSpPr>
          <p:cNvPr id="1123" name="Google Shape;1123;p105"/>
          <p:cNvGrpSpPr/>
          <p:nvPr/>
        </p:nvGrpSpPr>
        <p:grpSpPr>
          <a:xfrm>
            <a:off x="590866" y="782686"/>
            <a:ext cx="8313094" cy="619773"/>
            <a:chOff x="727220" y="171998"/>
            <a:chExt cx="10231500" cy="762797"/>
          </a:xfrm>
        </p:grpSpPr>
        <p:sp>
          <p:nvSpPr>
            <p:cNvPr id="1124" name="Google Shape;1124;p105"/>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Video Marketing</a:t>
              </a:r>
              <a:endParaRPr b="0" i="0" sz="1140" u="none" cap="none" strike="noStrike">
                <a:solidFill>
                  <a:srgbClr val="000000"/>
                </a:solidFill>
                <a:latin typeface="Arial"/>
                <a:ea typeface="Arial"/>
                <a:cs typeface="Arial"/>
                <a:sym typeface="Arial"/>
              </a:endParaRPr>
            </a:p>
          </p:txBody>
        </p:sp>
        <p:cxnSp>
          <p:nvCxnSpPr>
            <p:cNvPr id="1125" name="Google Shape;1125;p10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126" name="Google Shape;1126;p10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127" name="Google Shape;1127;p105"/>
          <p:cNvSpPr txBox="1"/>
          <p:nvPr>
            <p:ph idx="12" type="sldNum"/>
          </p:nvPr>
        </p:nvSpPr>
        <p:spPr>
          <a:xfrm>
            <a:off x="7677150" y="5917145"/>
            <a:ext cx="2228850" cy="296644"/>
          </a:xfrm>
          <a:prstGeom prst="rect">
            <a:avLst/>
          </a:prstGeom>
          <a:noFill/>
          <a:ln>
            <a:noFill/>
          </a:ln>
        </p:spPr>
        <p:txBody>
          <a:bodyPr anchorCtr="0" anchor="ctr" bIns="37125" lIns="74275" spcFirstLastPara="1" rIns="74275" wrap="square" tIns="37125">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id="1128" name="Google Shape;1128;p105" title="Spice Up Your Day with Thaitogo! 2024-07-28.mp4">
            <a:hlinkClick r:id="rId3"/>
          </p:cNvPr>
          <p:cNvPicPr preferRelativeResize="0"/>
          <p:nvPr/>
        </p:nvPicPr>
        <p:blipFill>
          <a:blip r:embed="rId4">
            <a:alphaModFix/>
          </a:blip>
          <a:stretch>
            <a:fillRect/>
          </a:stretch>
        </p:blipFill>
        <p:spPr>
          <a:xfrm>
            <a:off x="314988" y="1583298"/>
            <a:ext cx="9276026" cy="5217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84"/>
          <p:cNvSpPr/>
          <p:nvPr/>
        </p:nvSpPr>
        <p:spPr>
          <a:xfrm>
            <a:off x="212272" y="746946"/>
            <a:ext cx="8278586" cy="4515595"/>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3600" u="none" cap="none" strike="noStrike">
                <a:solidFill>
                  <a:srgbClr val="0070C0"/>
                </a:solidFill>
                <a:latin typeface="Arial"/>
                <a:ea typeface="Arial"/>
                <a:cs typeface="Arial"/>
                <a:sym typeface="Arial"/>
              </a:rPr>
              <a:t>**Monitoring and Adjusting Strategy**</a:t>
            </a:r>
            <a:endParaRPr b="0" i="0" sz="3600" u="none" cap="none" strike="noStrike">
              <a:solidFill>
                <a:srgbClr val="0070C0"/>
              </a:solidFill>
              <a:latin typeface="Calibri"/>
              <a:ea typeface="Calibri"/>
              <a:cs typeface="Calibri"/>
              <a:sym typeface="Calibri"/>
            </a:endParaRPr>
          </a:p>
          <a:p>
            <a:pPr indent="0" lvl="0" marL="0" marR="0" rtl="0" algn="l">
              <a:lnSpc>
                <a:spcPct val="107000"/>
              </a:lnSpc>
              <a:spcBef>
                <a:spcPts val="800"/>
              </a:spcBef>
              <a:spcAft>
                <a:spcPts val="0"/>
              </a:spcAft>
              <a:buNone/>
            </a:pPr>
            <a:r>
              <a:rPr b="0" i="0" lang="en-US" sz="3200" u="none" cap="none" strike="noStrike">
                <a:solidFill>
                  <a:srgbClr val="000000"/>
                </a:solidFill>
                <a:latin typeface="Arial"/>
                <a:ea typeface="Arial"/>
                <a:cs typeface="Arial"/>
                <a:sym typeface="Arial"/>
              </a:rPr>
              <a:t>"We'll closely monitor key performance metrics such as online orders, website traffic, and conversion rates using Google Analytics. This data will guide any necessary adjustments to our strategy, ensuring we stay on track to achieve our goal."</a:t>
            </a:r>
            <a:endParaRPr b="0" i="0" sz="3200" u="none" cap="none" strike="noStrike">
              <a:solidFill>
                <a:srgbClr val="000000"/>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06"/>
          <p:cNvSpPr/>
          <p:nvPr/>
        </p:nvSpPr>
        <p:spPr>
          <a:xfrm>
            <a:off x="482138" y="827827"/>
            <a:ext cx="7514706" cy="4976683"/>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1" i="0" lang="en-US" sz="3600" u="none" cap="none" strike="noStrike">
                <a:solidFill>
                  <a:srgbClr val="0070C0"/>
                </a:solidFill>
                <a:latin typeface="Arial"/>
                <a:ea typeface="Arial"/>
                <a:cs typeface="Arial"/>
                <a:sym typeface="Arial"/>
              </a:rPr>
              <a:t>**Projected Outcomes**</a:t>
            </a:r>
            <a:endParaRPr b="0" i="0" sz="3600" u="none" cap="none" strike="noStrike">
              <a:solidFill>
                <a:srgbClr val="0070C0"/>
              </a:solidFill>
              <a:latin typeface="Arial"/>
              <a:ea typeface="Arial"/>
              <a:cs typeface="Arial"/>
              <a:sym typeface="Arial"/>
            </a:endParaRPr>
          </a:p>
          <a:p>
            <a:pPr indent="0" lvl="0" marL="0" marR="0" rtl="0" algn="l">
              <a:lnSpc>
                <a:spcPct val="107000"/>
              </a:lnSpc>
              <a:spcBef>
                <a:spcPts val="800"/>
              </a:spcBef>
              <a:spcAft>
                <a:spcPts val="0"/>
              </a:spcAft>
              <a:buNone/>
            </a:pPr>
            <a:r>
              <a:rPr b="0" i="0" lang="en-US" sz="3200" u="none" cap="none" strike="noStrike">
                <a:solidFill>
                  <a:srgbClr val="000000"/>
                </a:solidFill>
                <a:latin typeface="Arial"/>
                <a:ea typeface="Arial"/>
                <a:cs typeface="Arial"/>
                <a:sym typeface="Arial"/>
              </a:rPr>
              <a:t>"By implementing these strategies, we project a 10% increase in online delivery orders, resulting in a significant ROI boost. This growth will not only improve our bottom line but also strengthen ThaiToGo's brand presence in Singapore’s competitive food delivery market."</a:t>
            </a:r>
            <a:endParaRPr b="0" i="0" sz="3200" u="none" cap="none" strike="noStrike">
              <a:solidFill>
                <a:srgbClr val="000000"/>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grpSp>
        <p:nvGrpSpPr>
          <p:cNvPr id="1143" name="Google Shape;1143;p107"/>
          <p:cNvGrpSpPr/>
          <p:nvPr/>
        </p:nvGrpSpPr>
        <p:grpSpPr>
          <a:xfrm>
            <a:off x="0" y="0"/>
            <a:ext cx="9906000" cy="6858000"/>
            <a:chOff x="0" y="0"/>
            <a:chExt cx="9906000" cy="6858000"/>
          </a:xfrm>
        </p:grpSpPr>
        <p:pic>
          <p:nvPicPr>
            <p:cNvPr id="1144" name="Google Shape;1144;p107"/>
            <p:cNvPicPr preferRelativeResize="0"/>
            <p:nvPr/>
          </p:nvPicPr>
          <p:blipFill rotWithShape="1">
            <a:blip r:embed="rId3">
              <a:alphaModFix/>
            </a:blip>
            <a:srcRect b="0" l="0" r="0" t="0"/>
            <a:stretch/>
          </p:blipFill>
          <p:spPr>
            <a:xfrm>
              <a:off x="0" y="0"/>
              <a:ext cx="9906000" cy="6858000"/>
            </a:xfrm>
            <a:prstGeom prst="rect">
              <a:avLst/>
            </a:prstGeom>
            <a:noFill/>
            <a:ln>
              <a:noFill/>
            </a:ln>
          </p:spPr>
        </p:pic>
        <p:sp>
          <p:nvSpPr>
            <p:cNvPr id="1145" name="Google Shape;1145;p107"/>
            <p:cNvSpPr/>
            <p:nvPr/>
          </p:nvSpPr>
          <p:spPr>
            <a:xfrm>
              <a:off x="8737081" y="6434050"/>
              <a:ext cx="925551" cy="257857"/>
            </a:xfrm>
            <a:prstGeom prst="rect">
              <a:avLst/>
            </a:prstGeom>
            <a:solidFill>
              <a:schemeClr val="lt1"/>
            </a:solidFill>
            <a:ln cap="rnd"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pSp>
        <p:nvGrpSpPr>
          <p:cNvPr id="225" name="Google Shape;225;p9"/>
          <p:cNvGrpSpPr/>
          <p:nvPr/>
        </p:nvGrpSpPr>
        <p:grpSpPr>
          <a:xfrm>
            <a:off x="590866" y="782686"/>
            <a:ext cx="6840712" cy="619773"/>
            <a:chOff x="727220" y="171998"/>
            <a:chExt cx="10231500" cy="762797"/>
          </a:xfrm>
        </p:grpSpPr>
        <p:sp>
          <p:nvSpPr>
            <p:cNvPr id="226" name="Google Shape;226;p9"/>
            <p:cNvSpPr txBox="1"/>
            <p:nvPr/>
          </p:nvSpPr>
          <p:spPr>
            <a:xfrm>
              <a:off x="727220" y="252960"/>
              <a:ext cx="10231500" cy="523179"/>
            </a:xfrm>
            <a:prstGeom prst="rect">
              <a:avLst/>
            </a:prstGeom>
            <a:noFill/>
            <a:ln>
              <a:noFill/>
            </a:ln>
          </p:spPr>
          <p:txBody>
            <a:bodyPr anchorCtr="0" anchor="t" bIns="37125" lIns="74275" spcFirstLastPara="1" rIns="74275" wrap="square" tIns="37125">
              <a:spAutoFit/>
            </a:bodyPr>
            <a:lstStyle/>
            <a:p>
              <a:pPr indent="0" lvl="0" marL="0" marR="0" rtl="0" algn="l">
                <a:lnSpc>
                  <a:spcPct val="100000"/>
                </a:lnSpc>
                <a:spcBef>
                  <a:spcPts val="0"/>
                </a:spcBef>
                <a:spcAft>
                  <a:spcPts val="0"/>
                </a:spcAft>
                <a:buClr>
                  <a:srgbClr val="000000"/>
                </a:buClr>
                <a:buSzPts val="2275"/>
                <a:buFont typeface="Arial"/>
                <a:buNone/>
              </a:pPr>
              <a:r>
                <a:rPr b="1" i="0" lang="en-US" sz="2275" u="none" cap="none" strike="noStrike">
                  <a:solidFill>
                    <a:srgbClr val="FF3300"/>
                  </a:solidFill>
                  <a:latin typeface="Montserrat SemiBold"/>
                  <a:ea typeface="Montserrat SemiBold"/>
                  <a:cs typeface="Montserrat SemiBold"/>
                  <a:sym typeface="Montserrat SemiBold"/>
                </a:rPr>
                <a:t>Executive Summary</a:t>
              </a:r>
              <a:endParaRPr b="0" i="0" sz="1140" u="none" cap="none" strike="noStrike">
                <a:solidFill>
                  <a:srgbClr val="000000"/>
                </a:solidFill>
                <a:latin typeface="Arial"/>
                <a:ea typeface="Arial"/>
                <a:cs typeface="Arial"/>
                <a:sym typeface="Arial"/>
              </a:endParaRPr>
            </a:p>
          </p:txBody>
        </p:sp>
        <p:cxnSp>
          <p:nvCxnSpPr>
            <p:cNvPr id="227" name="Google Shape;227;p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28" name="Google Shape;228;p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29" name="Google Shape;229;p9"/>
          <p:cNvSpPr txBox="1"/>
          <p:nvPr/>
        </p:nvSpPr>
        <p:spPr>
          <a:xfrm>
            <a:off x="409622" y="1509828"/>
            <a:ext cx="7875734" cy="4940847"/>
          </a:xfrm>
          <a:prstGeom prst="rect">
            <a:avLst/>
          </a:prstGeom>
          <a:noFill/>
          <a:ln>
            <a:noFill/>
          </a:ln>
        </p:spPr>
        <p:txBody>
          <a:bodyPr anchorCtr="0" anchor="t" bIns="37125" lIns="74275" spcFirstLastPara="1" rIns="74275" wrap="square" tIns="37125">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rgbClr val="191919"/>
                </a:solidFill>
                <a:latin typeface="Montserrat"/>
                <a:ea typeface="Montserrat"/>
                <a:cs typeface="Montserrat"/>
                <a:sym typeface="Montserrat"/>
              </a:rPr>
              <a:t>Product Overview</a:t>
            </a:r>
            <a:r>
              <a:rPr b="0" i="0" lang="en-US" sz="1800" u="none" cap="none" strike="noStrike">
                <a:solidFill>
                  <a:srgbClr val="191919"/>
                </a:solidFill>
                <a:latin typeface="Montserrat Medium"/>
                <a:ea typeface="Montserrat Medium"/>
                <a:cs typeface="Montserrat Medium"/>
                <a:sym typeface="Montserrat Medium"/>
              </a:rPr>
              <a:t>:</a:t>
            </a:r>
            <a:endParaRPr b="0" i="0" sz="1800" u="none" cap="none" strike="noStrike">
              <a:solidFill>
                <a:srgbClr val="191919"/>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Arial"/>
                <a:ea typeface="Arial"/>
                <a:cs typeface="Arial"/>
                <a:sym typeface="Arial"/>
              </a:rPr>
              <a:t>Here's how Thai To Go can address Jane Lui's needs:</a:t>
            </a:r>
            <a:endParaRPr b="0" i="0" sz="1800" u="none" cap="none" strike="noStrike">
              <a:solidFill>
                <a:srgbClr val="0070C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70C0"/>
                </a:solidFill>
                <a:latin typeface="Arial"/>
                <a:ea typeface="Arial"/>
                <a:cs typeface="Arial"/>
                <a:sym typeface="Arial"/>
              </a:rPr>
              <a:t>Offer a variety of</a:t>
            </a:r>
            <a:r>
              <a:rPr b="1" lang="en-US" sz="1800">
                <a:solidFill>
                  <a:srgbClr val="0070C0"/>
                </a:solidFill>
              </a:rPr>
              <a:t> food </a:t>
            </a:r>
            <a:r>
              <a:rPr b="1" i="0" lang="en-US" sz="1800" u="none" cap="none" strike="noStrike">
                <a:solidFill>
                  <a:srgbClr val="0070C0"/>
                </a:solidFill>
                <a:latin typeface="Arial"/>
                <a:ea typeface="Arial"/>
                <a:cs typeface="Arial"/>
                <a:sym typeface="Arial"/>
              </a:rPr>
              <a:t>options</a:t>
            </a:r>
            <a:r>
              <a:rPr b="0" i="0" lang="en-US" sz="1800" u="none" cap="none" strike="noStrike">
                <a:solidFill>
                  <a:srgbClr val="0070C0"/>
                </a:solidFill>
                <a:latin typeface="Arial"/>
                <a:ea typeface="Arial"/>
                <a:cs typeface="Arial"/>
                <a:sym typeface="Arial"/>
              </a:rPr>
              <a:t> with clear calorie information or labeling.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70C0"/>
                </a:solidFill>
                <a:latin typeface="Arial"/>
                <a:ea typeface="Arial"/>
                <a:cs typeface="Arial"/>
                <a:sym typeface="Arial"/>
              </a:rPr>
              <a:t>Run promotions and discounts</a:t>
            </a:r>
            <a:r>
              <a:rPr b="0" i="0" lang="en-US" sz="1800" u="none" cap="none" strike="noStrike">
                <a:solidFill>
                  <a:srgbClr val="0070C0"/>
                </a:solidFill>
                <a:latin typeface="Arial"/>
                <a:ea typeface="Arial"/>
                <a:cs typeface="Arial"/>
                <a:sym typeface="Arial"/>
              </a:rPr>
              <a:t> to attract new customers like Jane Lui.</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70C0"/>
                </a:solidFill>
                <a:latin typeface="Arial"/>
                <a:ea typeface="Arial"/>
                <a:cs typeface="Arial"/>
                <a:sym typeface="Arial"/>
              </a:rPr>
              <a:t>Allow customers to customize a variety of foods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rgbClr val="191919"/>
                </a:solidFill>
                <a:latin typeface="Montserrat"/>
                <a:ea typeface="Montserrat"/>
                <a:cs typeface="Montserrat"/>
                <a:sym typeface="Montserrat"/>
              </a:rPr>
              <a:t>Market Strategy</a:t>
            </a:r>
            <a:r>
              <a:rPr b="0" i="0" lang="en-US" sz="1800" u="none" cap="none" strike="noStrike">
                <a:solidFill>
                  <a:srgbClr val="191919"/>
                </a:solidFill>
                <a:latin typeface="Montserrat Medium"/>
                <a:ea typeface="Montserrat Medium"/>
                <a:cs typeface="Montserrat Medium"/>
                <a:sym typeface="Montserrat Medium"/>
              </a:rPr>
              <a:t>:</a:t>
            </a:r>
            <a:endParaRPr b="0" i="0" sz="1800" u="none" cap="none" strike="noStrike">
              <a:solidFill>
                <a:srgbClr val="191919"/>
              </a:solidFill>
              <a:latin typeface="Montserrat Medium"/>
              <a:ea typeface="Montserrat Medium"/>
              <a:cs typeface="Montserrat Medium"/>
              <a:sym typeface="Montserrat Medium"/>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70C0"/>
                </a:solidFill>
                <a:latin typeface="Arial"/>
                <a:ea typeface="Arial"/>
                <a:cs typeface="Arial"/>
                <a:sym typeface="Arial"/>
              </a:rPr>
              <a:t>Drive Online Orders: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70C0"/>
                </a:solidFill>
                <a:latin typeface="Arial"/>
                <a:ea typeface="Arial"/>
                <a:cs typeface="Arial"/>
                <a:sym typeface="Arial"/>
              </a:rPr>
              <a:t>Awareness Stage: </a:t>
            </a:r>
            <a:r>
              <a:rPr b="0" i="0" lang="en-US" sz="1800" u="none" cap="none" strike="noStrike">
                <a:solidFill>
                  <a:srgbClr val="0070C0"/>
                </a:solidFill>
                <a:latin typeface="Arial"/>
                <a:ea typeface="Arial"/>
                <a:cs typeface="Arial"/>
                <a:sym typeface="Arial"/>
              </a:rPr>
              <a:t>Optimize Thai To Go's website and app for a user-friendly online ordering experience.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70C0"/>
                </a:solidFill>
                <a:latin typeface="Arial"/>
                <a:ea typeface="Arial"/>
                <a:cs typeface="Arial"/>
                <a:sym typeface="Arial"/>
              </a:rPr>
              <a:t>Considering Stage: </a:t>
            </a:r>
            <a:r>
              <a:rPr b="0" i="0" lang="en-US" sz="1800" u="none" cap="none" strike="noStrike">
                <a:solidFill>
                  <a:srgbClr val="0070C0"/>
                </a:solidFill>
                <a:latin typeface="Arial"/>
                <a:ea typeface="Arial"/>
                <a:cs typeface="Arial"/>
                <a:sym typeface="Arial"/>
              </a:rPr>
              <a:t>Increase Social Marketing.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70C0"/>
                </a:solidFill>
                <a:latin typeface="Arial"/>
                <a:ea typeface="Arial"/>
                <a:cs typeface="Arial"/>
                <a:sym typeface="Arial"/>
              </a:rPr>
              <a:t>Decision Stage: </a:t>
            </a:r>
            <a:r>
              <a:rPr b="0" i="0" lang="en-US" sz="1800" u="none" cap="none" strike="noStrike">
                <a:solidFill>
                  <a:srgbClr val="0070C0"/>
                </a:solidFill>
                <a:latin typeface="Arial"/>
                <a:ea typeface="Arial"/>
                <a:cs typeface="Arial"/>
                <a:sym typeface="Arial"/>
              </a:rPr>
              <a:t>Search Engine Marketing.</a:t>
            </a:r>
            <a:endParaRPr b="0" i="0" sz="1400" u="none" cap="none" strike="noStrike">
              <a:solidFill>
                <a:srgbClr val="000000"/>
              </a:solidFill>
              <a:latin typeface="Arial"/>
              <a:ea typeface="Arial"/>
              <a:cs typeface="Arial"/>
              <a:sym typeface="Arial"/>
            </a:endParaRPr>
          </a:p>
          <a:p>
            <a:pPr indent="-154940" lvl="0" marL="278765" marR="0" rtl="0" algn="l">
              <a:lnSpc>
                <a:spcPct val="90000"/>
              </a:lnSpc>
              <a:spcBef>
                <a:spcPts val="0"/>
              </a:spcBef>
              <a:spcAft>
                <a:spcPts val="0"/>
              </a:spcAft>
              <a:buClr>
                <a:srgbClr val="000000"/>
              </a:buClr>
              <a:buSzPts val="1800"/>
              <a:buFont typeface="Arial"/>
              <a:buNone/>
            </a:pPr>
            <a:r>
              <a:t/>
            </a:r>
            <a:endParaRPr b="0" i="1" sz="1800" u="none" cap="none" strike="noStrike">
              <a:solidFill>
                <a:srgbClr val="191919"/>
              </a:solidFill>
              <a:latin typeface="Montserrat Medium"/>
              <a:ea typeface="Montserrat Medium"/>
              <a:cs typeface="Montserrat Medium"/>
              <a:sym typeface="Montserrat Medium"/>
            </a:endParaRPr>
          </a:p>
        </p:txBody>
      </p:sp>
      <p:sp>
        <p:nvSpPr>
          <p:cNvPr id="230" name="Google Shape;230;p9"/>
          <p:cNvSpPr txBox="1"/>
          <p:nvPr>
            <p:ph idx="12" type="sldNum"/>
          </p:nvPr>
        </p:nvSpPr>
        <p:spPr>
          <a:xfrm>
            <a:off x="6981732" y="6041364"/>
            <a:ext cx="55535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2024-07-27T12:59:00Z</dcterms:created>
  <dc:creator>Christopher Tan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9A66CD18C2604FB1AB52DA698354D0B7_12</vt:lpwstr>
  </property>
  <property fmtid="{D5CDD505-2E9C-101B-9397-08002B2CF9AE}" pid="3" name="KSOProductBuildVer">
    <vt:lpwstr>1033-12.2.0.17153</vt:lpwstr>
  </property>
</Properties>
</file>